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5"/>
  </p:notesMasterIdLst>
  <p:sldIdLst>
    <p:sldId id="256" r:id="rId2"/>
    <p:sldId id="257" r:id="rId3"/>
    <p:sldId id="258" r:id="rId4"/>
    <p:sldId id="260" r:id="rId5"/>
    <p:sldId id="261" r:id="rId6"/>
    <p:sldId id="363" r:id="rId7"/>
    <p:sldId id="262" r:id="rId8"/>
    <p:sldId id="263" r:id="rId9"/>
    <p:sldId id="265" r:id="rId10"/>
    <p:sldId id="267" r:id="rId11"/>
    <p:sldId id="268" r:id="rId12"/>
    <p:sldId id="269" r:id="rId13"/>
    <p:sldId id="271" r:id="rId14"/>
    <p:sldId id="364" r:id="rId15"/>
    <p:sldId id="272" r:id="rId16"/>
    <p:sldId id="273" r:id="rId17"/>
    <p:sldId id="274" r:id="rId18"/>
    <p:sldId id="275" r:id="rId19"/>
    <p:sldId id="277" r:id="rId20"/>
    <p:sldId id="278" r:id="rId21"/>
    <p:sldId id="279" r:id="rId22"/>
    <p:sldId id="280" r:id="rId23"/>
    <p:sldId id="281" r:id="rId24"/>
    <p:sldId id="282" r:id="rId25"/>
    <p:sldId id="365" r:id="rId26"/>
    <p:sldId id="283" r:id="rId27"/>
    <p:sldId id="284" r:id="rId28"/>
    <p:sldId id="285" r:id="rId29"/>
    <p:sldId id="286" r:id="rId30"/>
    <p:sldId id="287" r:id="rId31"/>
    <p:sldId id="289" r:id="rId32"/>
    <p:sldId id="366" r:id="rId33"/>
    <p:sldId id="290" r:id="rId34"/>
    <p:sldId id="291" r:id="rId35"/>
    <p:sldId id="292" r:id="rId36"/>
    <p:sldId id="293" r:id="rId37"/>
    <p:sldId id="294" r:id="rId38"/>
    <p:sldId id="295" r:id="rId39"/>
    <p:sldId id="297" r:id="rId40"/>
    <p:sldId id="298" r:id="rId41"/>
    <p:sldId id="299" r:id="rId42"/>
    <p:sldId id="300" r:id="rId43"/>
    <p:sldId id="302" r:id="rId44"/>
    <p:sldId id="367" r:id="rId45"/>
    <p:sldId id="304" r:id="rId46"/>
    <p:sldId id="305" r:id="rId47"/>
    <p:sldId id="306" r:id="rId48"/>
    <p:sldId id="307" r:id="rId49"/>
    <p:sldId id="308" r:id="rId50"/>
    <p:sldId id="310" r:id="rId51"/>
    <p:sldId id="368" r:id="rId52"/>
    <p:sldId id="311" r:id="rId53"/>
    <p:sldId id="312" r:id="rId54"/>
    <p:sldId id="313" r:id="rId55"/>
    <p:sldId id="314" r:id="rId56"/>
    <p:sldId id="376" r:id="rId57"/>
    <p:sldId id="315" r:id="rId58"/>
    <p:sldId id="317" r:id="rId59"/>
    <p:sldId id="369" r:id="rId60"/>
    <p:sldId id="370" r:id="rId61"/>
    <p:sldId id="318" r:id="rId62"/>
    <p:sldId id="319" r:id="rId63"/>
    <p:sldId id="320" r:id="rId64"/>
    <p:sldId id="321" r:id="rId65"/>
    <p:sldId id="323" r:id="rId66"/>
    <p:sldId id="371" r:id="rId67"/>
    <p:sldId id="324" r:id="rId68"/>
    <p:sldId id="325" r:id="rId69"/>
    <p:sldId id="326" r:id="rId70"/>
    <p:sldId id="327" r:id="rId71"/>
    <p:sldId id="328" r:id="rId72"/>
    <p:sldId id="329" r:id="rId73"/>
    <p:sldId id="331" r:id="rId74"/>
    <p:sldId id="372" r:id="rId75"/>
    <p:sldId id="332" r:id="rId76"/>
    <p:sldId id="333" r:id="rId77"/>
    <p:sldId id="334" r:id="rId78"/>
    <p:sldId id="335" r:id="rId79"/>
    <p:sldId id="337" r:id="rId80"/>
    <p:sldId id="338" r:id="rId81"/>
    <p:sldId id="339" r:id="rId82"/>
    <p:sldId id="340" r:id="rId83"/>
    <p:sldId id="341" r:id="rId84"/>
    <p:sldId id="342" r:id="rId85"/>
    <p:sldId id="344" r:id="rId86"/>
    <p:sldId id="373" r:id="rId87"/>
    <p:sldId id="345" r:id="rId88"/>
    <p:sldId id="346" r:id="rId89"/>
    <p:sldId id="347" r:id="rId90"/>
    <p:sldId id="348" r:id="rId91"/>
    <p:sldId id="349" r:id="rId92"/>
    <p:sldId id="351" r:id="rId93"/>
    <p:sldId id="374" r:id="rId94"/>
    <p:sldId id="352" r:id="rId95"/>
    <p:sldId id="353" r:id="rId96"/>
    <p:sldId id="354" r:id="rId97"/>
    <p:sldId id="355" r:id="rId98"/>
    <p:sldId id="357" r:id="rId99"/>
    <p:sldId id="375" r:id="rId100"/>
    <p:sldId id="359" r:id="rId101"/>
    <p:sldId id="360" r:id="rId102"/>
    <p:sldId id="358" r:id="rId103"/>
    <p:sldId id="361" r:id="rId10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74" autoAdjust="0"/>
    <p:restoredTop sz="94610"/>
  </p:normalViewPr>
  <p:slideViewPr>
    <p:cSldViewPr snapToGrid="0" snapToObjects="1">
      <p:cViewPr varScale="1">
        <p:scale>
          <a:sx n="97" d="100"/>
          <a:sy n="97" d="100"/>
        </p:scale>
        <p:origin x="102" y="4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viewProps" Target="view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0755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C2F6DC-DE8F-A195-33B3-F0A3B6A45A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837AFF-2B1B-1252-E614-9879EE0324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3F7AE2-D692-A13E-28B0-32149B7995C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053A73B-5AAD-2C19-F7F7-165B89CDB20A}"/>
              </a:ext>
            </a:extLst>
          </p:cNvPr>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388876446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22616788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707e77df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2462e906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40a73d91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2a767b4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8b060476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0563b67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11060157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2c5b6744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9cfad6bd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1e6311e46103c3b2086de#tid=68f8bbde7025800008f0910f#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53075e36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b01260ce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28f16bb2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fb97c5b4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e37c5ae6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9465f2f6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b4609235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8.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6_BD.60_1#aeebfe6a3?vja=1&amp;pid=22616788e&amp;color=0,0,0&amp;vtp=1&amp;bt=1"/>
          <p:cNvSpPr/>
          <p:nvPr/>
        </p:nvSpPr>
        <p:spPr>
          <a:xfrm>
            <a:off x="722376" y="896112"/>
            <a:ext cx="10753344" cy="568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1944,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WWⅡ</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gathering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Overlord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liberating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Europe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German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gathered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June.</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Normandy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fighting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Omaha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attacked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（violent）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August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1944,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Germans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France.Seventy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keep</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soldiers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day.Meanwhile,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remarkable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forever.</a:t>
            </a:r>
            <a:endParaRPr lang="en-US" altLang="zh-CN" sz="2000" dirty="0"/>
          </a:p>
        </p:txBody>
      </p:sp>
      <p:sp>
        <p:nvSpPr>
          <p:cNvPr id="3" name="QM_6_AN.61_1#aeebfe6a3.blank?vja=1&amp;pid=22616788e&amp;color=0,0,0&amp;vpa=35&amp;vtp=1"/>
          <p:cNvSpPr/>
          <p:nvPr/>
        </p:nvSpPr>
        <p:spPr>
          <a:xfrm>
            <a:off x="3458401" y="1620012"/>
            <a:ext cx="706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whose</a:t>
            </a:r>
            <a:endParaRPr lang="en-US" altLang="zh-CN" sz="2000" dirty="0"/>
          </a:p>
        </p:txBody>
      </p:sp>
      <p:sp>
        <p:nvSpPr>
          <p:cNvPr id="4" name="QM_6_AN.62_1#aeebfe6a3.blank?vja=1&amp;pid=22616788e&amp;color=0,0,0&amp;vpa=36&amp;vtp=1"/>
          <p:cNvSpPr/>
          <p:nvPr/>
        </p:nvSpPr>
        <p:spPr>
          <a:xfrm>
            <a:off x="9330055" y="1620012"/>
            <a:ext cx="55340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5" name="QM_6_AN.63_1#aeebfe6a3.blank?vja=1&amp;pid=22616788e&amp;color=0,0,0&amp;vpa=37&amp;vtp=1"/>
          <p:cNvSpPr/>
          <p:nvPr/>
        </p:nvSpPr>
        <p:spPr>
          <a:xfrm>
            <a:off x="6004370" y="1988312"/>
            <a:ext cx="1169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occupation</a:t>
            </a:r>
            <a:endParaRPr lang="en-US" altLang="zh-CN" sz="2000" dirty="0"/>
          </a:p>
        </p:txBody>
      </p:sp>
      <p:sp>
        <p:nvSpPr>
          <p:cNvPr id="6" name="QM_6_AN.64_1#aeebfe6a3.blank?vja=1&amp;pid=22616788e&amp;color=0,0,0&amp;vpa=38&amp;vtp=1"/>
          <p:cNvSpPr/>
          <p:nvPr/>
        </p:nvSpPr>
        <p:spPr>
          <a:xfrm>
            <a:off x="1468500" y="2763012"/>
            <a:ext cx="998284"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reach</a:t>
            </a:r>
            <a:endParaRPr lang="en-US" altLang="zh-CN" sz="2000" dirty="0"/>
          </a:p>
        </p:txBody>
      </p:sp>
      <p:sp>
        <p:nvSpPr>
          <p:cNvPr id="7" name="QM_6_AN.65_1#aeebfe6a3.blank?vja=1&amp;pid=22616788e&amp;color=0,0,0&amp;vpa=39&amp;vtp=1"/>
          <p:cNvSpPr/>
          <p:nvPr/>
        </p:nvSpPr>
        <p:spPr>
          <a:xfrm>
            <a:off x="1981200" y="3525012"/>
            <a:ext cx="801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fiercest</a:t>
            </a:r>
            <a:endParaRPr lang="en-US" altLang="zh-CN" sz="2000" dirty="0"/>
          </a:p>
        </p:txBody>
      </p:sp>
      <p:sp>
        <p:nvSpPr>
          <p:cNvPr id="8" name="QM_6_AN.66_1#aeebfe6a3.blank?vja=1&amp;pid=22616788e&amp;color=0,0,0&amp;vpa=40&amp;vtp=1"/>
          <p:cNvSpPr/>
          <p:nvPr/>
        </p:nvSpPr>
        <p:spPr>
          <a:xfrm>
            <a:off x="8661654" y="3512312"/>
            <a:ext cx="957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violently</a:t>
            </a:r>
            <a:endParaRPr lang="en-US" altLang="zh-CN" sz="2000" dirty="0"/>
          </a:p>
        </p:txBody>
      </p:sp>
      <p:sp>
        <p:nvSpPr>
          <p:cNvPr id="9" name="QM_6_AN.67_1#aeebfe6a3.blank?vja=1&amp;pid=22616788e&amp;color=0,0,0&amp;vpa=41&amp;vtp=1"/>
          <p:cNvSpPr/>
          <p:nvPr/>
        </p:nvSpPr>
        <p:spPr>
          <a:xfrm>
            <a:off x="5334572" y="4287012"/>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M_6_AN.68_1#aeebfe6a3.blank?vja=1&amp;pid=22616788e&amp;color=0,0,0&amp;vpa=42&amp;vtp=1"/>
          <p:cNvSpPr/>
          <p:nvPr/>
        </p:nvSpPr>
        <p:spPr>
          <a:xfrm>
            <a:off x="1572832" y="5417312"/>
            <a:ext cx="873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meeting</a:t>
            </a:r>
            <a:endParaRPr lang="en-US" altLang="zh-CN" sz="2000" dirty="0"/>
          </a:p>
        </p:txBody>
      </p:sp>
      <p:sp>
        <p:nvSpPr>
          <p:cNvPr id="11" name="QM_6_AN.69_1#aeebfe6a3.blank?vja=1&amp;pid=22616788e&amp;color=0,0,0&amp;vpa=43&amp;vtp=1"/>
          <p:cNvSpPr/>
          <p:nvPr/>
        </p:nvSpPr>
        <p:spPr>
          <a:xfrm>
            <a:off x="10887139" y="5430012"/>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died</a:t>
            </a:r>
            <a:endParaRPr lang="en-US" altLang="zh-CN" sz="2000" dirty="0"/>
          </a:p>
        </p:txBody>
      </p:sp>
      <p:sp>
        <p:nvSpPr>
          <p:cNvPr id="12" name="QM_6_AN.70_1#aeebfe6a3.blank?vja=1&amp;pid=22616788e&amp;color=0,0,0&amp;vpa=44&amp;vtp=1"/>
          <p:cNvSpPr/>
          <p:nvPr/>
        </p:nvSpPr>
        <p:spPr>
          <a:xfrm>
            <a:off x="5366449" y="5811012"/>
            <a:ext cx="16049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remember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Effect transition="in" filter="fade">
                                      <p:cBhvr>
                                        <p:cTn id="79" dur="500"/>
                                        <p:tgtEl>
                                          <p:spTgt spid="1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2">
                                            <p:txEl>
                                              <p:pRg st="0" end="0"/>
                                            </p:txEl>
                                          </p:spTgt>
                                        </p:tgtEl>
                                        <p:attrNameLst>
                                          <p:attrName>style.visibility</p:attrName>
                                        </p:attrNameLst>
                                      </p:cBhvr>
                                      <p:to>
                                        <p:strVal val="visible"/>
                                      </p:to>
                                    </p:set>
                                    <p:animEffect transition="in" filter="fade">
                                      <p:cBhvr>
                                        <p:cTn id="8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QO_5_AS.505_1#b0f55eced?vja=1&amp;pid=e37c5ae67&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【写作提示】</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1.材料导读</a:t>
            </a:r>
            <a:endParaRPr lang="en-US" altLang="zh-CN" sz="2000" dirty="0"/>
          </a:p>
        </p:txBody>
      </p:sp>
      <p:graphicFrame>
        <p:nvGraphicFramePr>
          <p:cNvPr id="105" name="QO_5_AS.505_2#b0f55eced?colgroup=4,35&amp;vja=1&amp;pid=e37c5ae67&amp;color=0,0,0&amp;vtp=1"/>
          <p:cNvGraphicFramePr>
            <a:graphicFrameLocks noGrp="1"/>
          </p:cNvGraphicFramePr>
          <p:nvPr>
            <p:extLst>
              <p:ext uri="{D42A27DB-BD31-4B8C-83A1-F6EECF244321}">
                <p14:modId xmlns:p14="http://schemas.microsoft.com/office/powerpoint/2010/main" val="3369835893"/>
              </p:ext>
            </p:extLst>
          </p:nvPr>
        </p:nvGraphicFramePr>
        <p:xfrm>
          <a:off x="722376" y="1765124"/>
          <a:ext cx="10725912" cy="2858770"/>
        </p:xfrm>
        <a:graphic>
          <a:graphicData uri="http://schemas.openxmlformats.org/drawingml/2006/table">
            <a:tbl>
              <a:tblPr/>
              <a:tblGrid>
                <a:gridCol w="1380744">
                  <a:extLst>
                    <a:ext uri="{9D8B030D-6E8A-4147-A177-3AD203B41FA5}">
                      <a16:colId xmlns:a16="http://schemas.microsoft.com/office/drawing/2014/main" val="20000"/>
                    </a:ext>
                  </a:extLst>
                </a:gridCol>
                <a:gridCol w="9345168">
                  <a:extLst>
                    <a:ext uri="{9D8B030D-6E8A-4147-A177-3AD203B41FA5}">
                      <a16:colId xmlns:a16="http://schemas.microsoft.com/office/drawing/2014/main" val="20001"/>
                    </a:ext>
                  </a:extLst>
                </a:gridCol>
              </a:tblGrid>
              <a:tr h="161505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本文以人物为线索展开，讲述了在二战期间，饥荒严重，作者的祖父阿尔贝特将自家的郁金香球茎分给饥饿的村民们吃。但是在战争宣布结束时，祖父发现饥荒仍在继续，就打算挖出存下的一些郁金香球茎给孩子们吃，却发现这些球茎被偷了，祖父生气又绝望，与此同时，他不小心摔了一跤，腿受了重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阿尔贝特（作者的祖父）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17372">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郁金香球茎被偷，祖父阿尔贝特摔断了腿，之后他会怎么做呢？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05"/>
                                        </p:tgtEl>
                                        <p:attrNameLst>
                                          <p:attrName>style.visibility</p:attrName>
                                        </p:attrNameLst>
                                      </p:cBhvr>
                                      <p:to>
                                        <p:strVal val="visible"/>
                                      </p:to>
                                    </p:set>
                                    <p:animEffect transition="in" filter="fade">
                                      <p:cBhvr>
                                        <p:cTn id="16"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name="Slide 105&amp;si=105">
    <p:spTree>
      <p:nvGrpSpPr>
        <p:cNvPr id="1" name=""/>
        <p:cNvGrpSpPr/>
        <p:nvPr/>
      </p:nvGrpSpPr>
      <p:grpSpPr>
        <a:xfrm>
          <a:off x="0" y="0"/>
          <a:ext cx="0" cy="0"/>
          <a:chOff x="0" y="0"/>
          <a:chExt cx="0" cy="0"/>
        </a:xfrm>
      </p:grpSpPr>
      <p:sp>
        <p:nvSpPr>
          <p:cNvPr id="2" name="QO_5_AS.505_3#b0f55eced?vja=1&amp;pid=e37c5ae67&amp;color=0,0,0&amp;vtp=1&amp;bt=1"/>
          <p:cNvSpPr/>
          <p:nvPr/>
        </p:nvSpPr>
        <p:spPr>
          <a:xfrm>
            <a:off x="722376" y="900000"/>
            <a:ext cx="10753344" cy="353441"/>
          </a:xfrm>
          <a:prstGeom prst="rect">
            <a:avLst/>
          </a:prstGeom>
          <a:noFill/>
          <a:ln/>
        </p:spPr>
        <p:txBody>
          <a:bodyPr wrap="square" lIns="0" tIns="0" rIns="0" bIns="0" rtlCol="0" anchor="t"/>
          <a:lstStyle/>
          <a:p>
            <a:pPr algn="l">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2.续写分析</a:t>
            </a:r>
            <a:endParaRPr lang="en-US" altLang="zh-CN" sz="2000" dirty="0"/>
          </a:p>
        </p:txBody>
      </p:sp>
      <p:graphicFrame>
        <p:nvGraphicFramePr>
          <p:cNvPr id="106" name="QO_5_AS.505_4#b0f55eced?colgroup=13,27&amp;vja=1&amp;pid=e37c5ae67&amp;color=0,0,0&amp;vtp=1"/>
          <p:cNvGraphicFramePr>
            <a:graphicFrameLocks noGrp="1"/>
          </p:cNvGraphicFramePr>
          <p:nvPr>
            <p:extLst>
              <p:ext uri="{D42A27DB-BD31-4B8C-83A1-F6EECF244321}">
                <p14:modId xmlns:p14="http://schemas.microsoft.com/office/powerpoint/2010/main" val="3549939825"/>
              </p:ext>
            </p:extLst>
          </p:nvPr>
        </p:nvGraphicFramePr>
        <p:xfrm>
          <a:off x="722376" y="1384124"/>
          <a:ext cx="10735056" cy="4740910"/>
        </p:xfrm>
        <a:graphic>
          <a:graphicData uri="http://schemas.openxmlformats.org/drawingml/2006/table">
            <a:tbl>
              <a:tblPr/>
              <a:tblGrid>
                <a:gridCol w="3529584">
                  <a:extLst>
                    <a:ext uri="{9D8B030D-6E8A-4147-A177-3AD203B41FA5}">
                      <a16:colId xmlns:a16="http://schemas.microsoft.com/office/drawing/2014/main" val="20000"/>
                    </a:ext>
                  </a:extLst>
                </a:gridCol>
                <a:gridCol w="7205472">
                  <a:extLst>
                    <a:ext uri="{9D8B030D-6E8A-4147-A177-3AD203B41FA5}">
                      <a16:colId xmlns:a16="http://schemas.microsoft.com/office/drawing/2014/main" val="20001"/>
                    </a:ext>
                  </a:extLst>
                </a:gridCol>
              </a:tblGrid>
              <a:tr h="1185291">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续写第一段（提示句：幸运的是，阿尔贝特慢慢恢复了。）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根据第一段首句并结合第二段提示句可知，第一段可描写阿尔贝特恢复了健康，重回花园，惊讶地发现郁金香球茎重获新生。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569339">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续写第二段（提示句：阿尔贝特花了一段时间重建他的生意，从那些被小偷遗漏的少数球茎开始。）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根据第二段首句可知，第二段可描写阿尔贝特重建生意，细心呵护剩下的郁金香球茎，培育新品种，生意重新好了起来，惠及整个乡村。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00989">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祖父恢复健康——重获郁金香——照料郁金香——培植新品种——郁金香生意重新兴旺——感悟郁金香的意义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185291">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阿尔贝特：看到被小偷遗漏的球茎生长出来感到惊讶——受到鼓舞后开始重建郁金香生意——坚定地培植新品种——生意重新兴旺带来喜悦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6"/>
                                        </p:tgtEl>
                                        <p:attrNameLst>
                                          <p:attrName>style.visibility</p:attrName>
                                        </p:attrNameLst>
                                      </p:cBhvr>
                                      <p:to>
                                        <p:strVal val="visible"/>
                                      </p:to>
                                    </p:set>
                                    <p:animEffect transition="in" filter="fade">
                                      <p:cBhvr>
                                        <p:cTn id="13"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sp>
        <p:nvSpPr>
          <p:cNvPr id="2" name="QO_5_AN.504_1#b0f55eced?vja=1&amp;pid=e37c5ae67&amp;color=0,0,0&amp;vtp=1&amp;bt=1"/>
          <p:cNvSpPr/>
          <p:nvPr/>
        </p:nvSpPr>
        <p:spPr>
          <a:xfrm>
            <a:off x="722376" y="900000"/>
            <a:ext cx="10753344" cy="4923155"/>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Fortunately,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Albert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recovered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slowly.With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good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from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began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around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house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regain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strength.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spring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arrived,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seemed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back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life,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urging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Albert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trip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garden.To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amazement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astonishment,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small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emerging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from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tulip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bulbs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stolen.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inspired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Albert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rebuild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business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revive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glory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family’s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tulip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empire.</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took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time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Albert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rebuild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business,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starting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those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few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bulbs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spared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thieves.He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approached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task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unwavering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dedication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resilience.He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carefully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tended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remaining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tulips,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selecting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cross-breeding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create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varieties.With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perseverance,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tulip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business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prospered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again,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bringing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prosperity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entire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village.The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tulips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became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symbol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hope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resilience,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reminding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everyone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darkest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times,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seeds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hope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survive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flourish.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name="Slide 106&amp;si=106">
    <p:spTree>
      <p:nvGrpSpPr>
        <p:cNvPr id="1" name=""/>
        <p:cNvGrpSpPr/>
        <p:nvPr/>
      </p:nvGrpSpPr>
      <p:grpSpPr>
        <a:xfrm>
          <a:off x="0" y="0"/>
          <a:ext cx="0" cy="0"/>
          <a:chOff x="0" y="0"/>
          <a:chExt cx="0" cy="0"/>
        </a:xfrm>
      </p:grpSpPr>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B_7_BD.71_1#d7f7777c4?vja=1&amp;pid=aeebfe6a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72_1#d7f7777c4.blank?vja=1&amp;pid=aeebfe6a3&amp;color=0,0,0&amp;vpa=45&amp;vtp=1"/>
          <p:cNvSpPr/>
          <p:nvPr/>
        </p:nvSpPr>
        <p:spPr>
          <a:xfrm>
            <a:off x="1049401" y="858013"/>
            <a:ext cx="706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whose</a:t>
            </a:r>
            <a:endParaRPr lang="en-US" altLang="zh-CN" sz="2000" dirty="0"/>
          </a:p>
        </p:txBody>
      </p:sp>
      <p:sp>
        <p:nvSpPr>
          <p:cNvPr id="4" name="QB_7_AS.73_1#d7f7777c4?vja=1&amp;pid=aeebfe6a3&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设空处引导非限制性定语从句，修饰先行词operation，关系词在从句中作code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name的定语，且二者之间存在所属关系，应用whose引导该从句。</a:t>
            </a:r>
            <a:endParaRPr lang="en-US" altLang="zh-CN" sz="2200" dirty="0"/>
          </a:p>
        </p:txBody>
      </p:sp>
      <p:sp>
        <p:nvSpPr>
          <p:cNvPr id="5" name="QB_7_BD.74_1#e98632c69?vja=1&amp;pid=aeebfe6a3&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7_AN.75_1#e98632c69.blank?vja=1&amp;pid=aeebfe6a3&amp;color=0,0,0&amp;vpa=46&amp;vtp=1"/>
          <p:cNvSpPr/>
          <p:nvPr/>
        </p:nvSpPr>
        <p:spPr>
          <a:xfrm>
            <a:off x="1062101" y="2084959"/>
            <a:ext cx="55340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7" name="QB_7_AS.76_1#e98632c69?vja=1&amp;pid=aeebfe6a3&amp;color=0,0,0&amp;vtp=1"/>
          <p:cNvSpPr/>
          <p:nvPr/>
        </p:nvSpPr>
        <p:spPr>
          <a:xfrm>
            <a:off x="722376" y="2506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意为“以</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为目标”。</a:t>
            </a:r>
            <a:endParaRPr lang="en-US" altLang="zh-CN" sz="2200" dirty="0"/>
          </a:p>
        </p:txBody>
      </p:sp>
      <p:sp>
        <p:nvSpPr>
          <p:cNvPr id="8" name="QB_7_BD.77_1#e8040fe57?vja=1&amp;pid=aeebfe6a3&amp;color=0,0,0&amp;vtp=1"/>
          <p:cNvSpPr/>
          <p:nvPr/>
        </p:nvSpPr>
        <p:spPr>
          <a:xfrm>
            <a:off x="722376" y="28956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7_AN.78_1#e8040fe57.blank?vja=1&amp;pid=aeebfe6a3&amp;color=0,0,0&amp;vpa=47&amp;vtp=1"/>
          <p:cNvSpPr/>
          <p:nvPr/>
        </p:nvSpPr>
        <p:spPr>
          <a:xfrm>
            <a:off x="998601" y="2844800"/>
            <a:ext cx="1169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occupation</a:t>
            </a:r>
            <a:endParaRPr lang="en-US" altLang="zh-CN" sz="2000" dirty="0"/>
          </a:p>
        </p:txBody>
      </p:sp>
      <p:sp>
        <p:nvSpPr>
          <p:cNvPr id="10" name="QB_7_AS.79_1#e8040fe57?vja=1&amp;pid=aeebfe6a3&amp;color=0,0,0&amp;vtp=1"/>
          <p:cNvSpPr/>
          <p:nvPr/>
        </p:nvSpPr>
        <p:spPr>
          <a:xfrm>
            <a:off x="722376" y="32809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设空处作介词from的宾语，应用名词，意为“占领”，此时为不可数名词。</a:t>
            </a:r>
            <a:endParaRPr lang="en-US" altLang="zh-CN" sz="2200" dirty="0"/>
          </a:p>
        </p:txBody>
      </p:sp>
      <p:sp>
        <p:nvSpPr>
          <p:cNvPr id="11" name="QB_7_BD.80_1#eee6a9bc8?vja=1&amp;pid=aeebfe6a3&amp;color=0,0,0&amp;vtp=1"/>
          <p:cNvSpPr/>
          <p:nvPr/>
        </p:nvSpPr>
        <p:spPr>
          <a:xfrm>
            <a:off x="722376" y="36703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12" name="QB_7_AN.81_1#eee6a9bc8.blank?vja=1&amp;pid=aeebfe6a3&amp;color=0,0,0&amp;vpa=48&amp;vtp=1"/>
          <p:cNvSpPr/>
          <p:nvPr/>
        </p:nvSpPr>
        <p:spPr>
          <a:xfrm>
            <a:off x="1024000" y="3632200"/>
            <a:ext cx="998284"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reach</a:t>
            </a:r>
            <a:endParaRPr lang="en-US" altLang="zh-CN" sz="2000" dirty="0"/>
          </a:p>
        </p:txBody>
      </p:sp>
      <p:sp>
        <p:nvSpPr>
          <p:cNvPr id="13" name="QB_7_AS.82_1#eee6a9bc8?vja=1&amp;pid=aeebfe6a3&amp;color=0,0,0&amp;vtp=1"/>
          <p:cNvSpPr/>
          <p:nvPr/>
        </p:nvSpPr>
        <p:spPr>
          <a:xfrm>
            <a:off x="722376" y="40556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此处为不定式短语作目的状语。</a:t>
            </a:r>
            <a:endParaRPr lang="en-US" altLang="zh-CN" sz="2200" dirty="0"/>
          </a:p>
        </p:txBody>
      </p:sp>
      <p:sp>
        <p:nvSpPr>
          <p:cNvPr id="14" name="QB_7_BD.83_1#0fa1fc502?vja=1&amp;pid=aeebfe6a3&amp;color=0,0,0&amp;vtp=1"/>
          <p:cNvSpPr/>
          <p:nvPr/>
        </p:nvSpPr>
        <p:spPr>
          <a:xfrm>
            <a:off x="722376" y="44450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15" name="QB_7_AN.84_1#0fa1fc502.blank?vja=1&amp;pid=aeebfe6a3&amp;color=0,0,0&amp;vpa=49&amp;vtp=1"/>
          <p:cNvSpPr/>
          <p:nvPr/>
        </p:nvSpPr>
        <p:spPr>
          <a:xfrm>
            <a:off x="1062101" y="4406900"/>
            <a:ext cx="801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fiercest</a:t>
            </a:r>
            <a:endParaRPr lang="en-US" altLang="zh-CN" sz="2000" dirty="0"/>
          </a:p>
        </p:txBody>
      </p:sp>
      <p:sp>
        <p:nvSpPr>
          <p:cNvPr id="16" name="QB_7_AS.85_1#0fa1fc502?vja=1&amp;pid=aeebfe6a3&amp;color=0,0,0&amp;vtp=1"/>
          <p:cNvSpPr/>
          <p:nvPr/>
        </p:nvSpPr>
        <p:spPr>
          <a:xfrm>
            <a:off x="722376" y="4830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根据语境及空前的the可知，此处指“最激烈的战争”，应用形容词的最高级。</a:t>
            </a:r>
            <a:endParaRPr lang="en-US" altLang="zh-CN" sz="2200" dirty="0"/>
          </a:p>
        </p:txBody>
      </p:sp>
      <p:sp>
        <p:nvSpPr>
          <p:cNvPr id="17" name="QB_7_BD.86_1#ee9213b1d?vja=1&amp;pid=aeebfe6a3&amp;color=0,0,0&amp;vtp=1"/>
          <p:cNvSpPr/>
          <p:nvPr/>
        </p:nvSpPr>
        <p:spPr>
          <a:xfrm>
            <a:off x="722376" y="5219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18" name="QB_7_AN.87_1#ee9213b1d.blank?vja=1&amp;pid=aeebfe6a3&amp;color=0,0,0&amp;vpa=50&amp;vtp=1"/>
          <p:cNvSpPr/>
          <p:nvPr/>
        </p:nvSpPr>
        <p:spPr>
          <a:xfrm>
            <a:off x="1049401" y="5168900"/>
            <a:ext cx="957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violently</a:t>
            </a:r>
            <a:endParaRPr lang="en-US" altLang="zh-CN" sz="2000" dirty="0"/>
          </a:p>
        </p:txBody>
      </p:sp>
      <p:sp>
        <p:nvSpPr>
          <p:cNvPr id="19" name="QB_7_AS.88_1#ee9213b1d?vja=1&amp;pid=aeebfe6a3&amp;color=0,0,0&amp;vtp=1"/>
          <p:cNvSpPr/>
          <p:nvPr/>
        </p:nvSpPr>
        <p:spPr>
          <a:xfrm>
            <a:off x="722376" y="5605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设空处修饰动词attacked，作状语，应用副词。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8">
                                            <p:bg/>
                                          </p:spTgt>
                                        </p:tgtEl>
                                        <p:attrNameLst>
                                          <p:attrName>style.visibility</p:attrName>
                                        </p:attrNameLst>
                                      </p:cBhvr>
                                      <p:to>
                                        <p:strVal val="visible"/>
                                      </p:to>
                                    </p:set>
                                    <p:animEffect transition="in" filter="fade">
                                      <p:cBhvr>
                                        <p:cTn id="87" dur="500"/>
                                        <p:tgtEl>
                                          <p:spTgt spid="18">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8">
                                            <p:txEl>
                                              <p:pRg st="0" end="0"/>
                                            </p:txEl>
                                          </p:spTgt>
                                        </p:tgtEl>
                                        <p:attrNameLst>
                                          <p:attrName>style.visibility</p:attrName>
                                        </p:attrNameLst>
                                      </p:cBhvr>
                                      <p:to>
                                        <p:strVal val="visible"/>
                                      </p:to>
                                    </p:set>
                                    <p:animEffect transition="in" filter="fade">
                                      <p:cBhvr>
                                        <p:cTn id="90" dur="500"/>
                                        <p:tgtEl>
                                          <p:spTgt spid="18">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9">
                                            <p:bg/>
                                          </p:spTgt>
                                        </p:tgtEl>
                                        <p:attrNameLst>
                                          <p:attrName>style.visibility</p:attrName>
                                        </p:attrNameLst>
                                      </p:cBhvr>
                                      <p:to>
                                        <p:strVal val="visible"/>
                                      </p:to>
                                    </p:set>
                                    <p:animEffect transition="in" filter="fade">
                                      <p:cBhvr>
                                        <p:cTn id="95" dur="500"/>
                                        <p:tgtEl>
                                          <p:spTgt spid="19">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9">
                                            <p:txEl>
                                              <p:pRg st="0" end="0"/>
                                            </p:txEl>
                                          </p:spTgt>
                                        </p:tgtEl>
                                        <p:attrNameLst>
                                          <p:attrName>style.visibility</p:attrName>
                                        </p:attrNameLst>
                                      </p:cBhvr>
                                      <p:to>
                                        <p:strVal val="visible"/>
                                      </p:to>
                                    </p:set>
                                    <p:animEffect transition="in" filter="fade">
                                      <p:cBhvr>
                                        <p:cTn id="98"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P spid="18" grpId="0" build="p" animBg="1"/>
      <p:bldP spid="19"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7_BD.89_1#ccb5a4c91?vja=1&amp;pid=aeebfe6a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90_1#ccb5a4c91.blank?vja=1&amp;pid=aeebfe6a3&amp;color=0,0,0&amp;vpa=51&amp;vtp=1"/>
          <p:cNvSpPr/>
          <p:nvPr/>
        </p:nvSpPr>
        <p:spPr>
          <a:xfrm>
            <a:off x="1062101" y="858013"/>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7_AS.91_1#ccb5a4c91?vja=1&amp;pid=aeebfe6a3&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此处success为抽象名词具体化，为可数名词，此处泛指“一件成功的事”，success的发音以辅音音素开头，其前应用不定冠词a修饰。</a:t>
            </a:r>
            <a:endParaRPr lang="en-US" altLang="zh-CN" sz="2200" dirty="0"/>
          </a:p>
        </p:txBody>
      </p:sp>
      <p:sp>
        <p:nvSpPr>
          <p:cNvPr id="5" name="QB_7_BD.92_1#60c9f80c1?vja=1&amp;pid=aeebfe6a3&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7_AN.93_1#60c9f80c1.blank?vja=1&amp;pid=aeebfe6a3&amp;color=0,0,0&amp;vpa=52&amp;vtp=1"/>
          <p:cNvSpPr/>
          <p:nvPr/>
        </p:nvSpPr>
        <p:spPr>
          <a:xfrm>
            <a:off x="1024001" y="2072259"/>
            <a:ext cx="873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meeting</a:t>
            </a:r>
            <a:endParaRPr lang="en-US" altLang="zh-CN" sz="2000" dirty="0"/>
          </a:p>
        </p:txBody>
      </p:sp>
      <p:sp>
        <p:nvSpPr>
          <p:cNvPr id="7" name="QB_7_AS.94_1#60c9f80c1?vja=1&amp;pid=aeebfe6a3&amp;color=0,0,0&amp;vtp=1"/>
          <p:cNvSpPr/>
          <p:nvPr/>
        </p:nvSpPr>
        <p:spPr>
          <a:xfrm>
            <a:off x="722376" y="2506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sth意为“一直做某事”。</a:t>
            </a:r>
            <a:endParaRPr lang="en-US" altLang="zh-CN" sz="2200" dirty="0"/>
          </a:p>
        </p:txBody>
      </p:sp>
      <p:sp>
        <p:nvSpPr>
          <p:cNvPr id="8" name="QB_7_BD.95_1#f4b319673?vja=1&amp;pid=aeebfe6a3&amp;color=0,0,0&amp;vtp=1"/>
          <p:cNvSpPr/>
          <p:nvPr/>
        </p:nvSpPr>
        <p:spPr>
          <a:xfrm>
            <a:off x="722376" y="28956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9" name="QB_7_AN.96_1#f4b319673.blank?vja=1&amp;pid=aeebfe6a3&amp;color=0,0,0&amp;vpa=53&amp;vtp=1"/>
          <p:cNvSpPr/>
          <p:nvPr/>
        </p:nvSpPr>
        <p:spPr>
          <a:xfrm>
            <a:off x="1024001" y="2857500"/>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died</a:t>
            </a:r>
            <a:endParaRPr lang="en-US" altLang="zh-CN" sz="2000" dirty="0"/>
          </a:p>
        </p:txBody>
      </p:sp>
      <p:sp>
        <p:nvSpPr>
          <p:cNvPr id="10" name="QB_7_AS.97_1#f4b319673?vja=1&amp;pid=aeebfe6a3&amp;color=0,0,0&amp;vtp=1"/>
          <p:cNvSpPr/>
          <p:nvPr/>
        </p:nvSpPr>
        <p:spPr>
          <a:xfrm>
            <a:off x="722376" y="33224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设空处作who引导的定语从句中的谓语，结合语境及时间状语on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day可知，此处指过去发生的事情，应用一般过去时，故填died。</a:t>
            </a:r>
            <a:endParaRPr lang="en-US" altLang="zh-CN" sz="2200" dirty="0"/>
          </a:p>
        </p:txBody>
      </p:sp>
      <p:sp>
        <p:nvSpPr>
          <p:cNvPr id="11" name="QB_7_BD.98_1#e795a9f83?vja=1&amp;pid=aeebfe6a3&amp;color=0,0,0&amp;vtp=1"/>
          <p:cNvSpPr/>
          <p:nvPr/>
        </p:nvSpPr>
        <p:spPr>
          <a:xfrm>
            <a:off x="722376" y="41296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______________</a:t>
            </a:r>
            <a:endParaRPr lang="en-US" altLang="zh-CN" sz="2000" dirty="0"/>
          </a:p>
        </p:txBody>
      </p:sp>
      <p:sp>
        <p:nvSpPr>
          <p:cNvPr id="12" name="QB_7_AN.99_1#e795a9f83.blank?vja=1&amp;pid=aeebfe6a3&amp;color=0,0,0&amp;vpa=54&amp;vtp=1"/>
          <p:cNvSpPr/>
          <p:nvPr/>
        </p:nvSpPr>
        <p:spPr>
          <a:xfrm>
            <a:off x="1163701" y="4091559"/>
            <a:ext cx="16049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remember</a:t>
            </a:r>
            <a:endParaRPr lang="en-US" altLang="zh-CN" sz="2000" dirty="0"/>
          </a:p>
        </p:txBody>
      </p:sp>
      <p:sp>
        <p:nvSpPr>
          <p:cNvPr id="13" name="QB_7_AS.100_1#e795a9f83?vja=1&amp;pid=aeebfe6a3&amp;color=0,0,0&amp;vtp=1"/>
          <p:cNvSpPr/>
          <p:nvPr/>
        </p:nvSpPr>
        <p:spPr>
          <a:xfrm>
            <a:off x="722376" y="45128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此处表示将来发生的事，应用一般将来时。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M_6_BD.101_1#2a86645fa?vja=1&amp;pid=707e77df8&amp;color=0,0,0&amp;vtp=1&amp;bt=1"/>
          <p:cNvSpPr/>
          <p:nvPr/>
        </p:nvSpPr>
        <p:spPr>
          <a:xfrm>
            <a:off x="722376" y="900000"/>
            <a:ext cx="10753344" cy="4953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[湖南长沙明德中学2025高二期中]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1941.Hundreds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Japanese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eagles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bombs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Harbor.Moments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bomb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Arizona</a:t>
            </a:r>
            <a:r>
              <a:rPr lang="en-US" altLang="zh-CN" sz="2000" b="0" i="0" dirty="0">
                <a:solidFill>
                  <a:srgbClr val="000000"/>
                </a:solidFill>
                <a:latin typeface="Times New Roman" pitchFamily="34" charset="0"/>
                <a:ea typeface="微软雅黑" pitchFamily="34" charset="-122"/>
                <a:cs typeface="Times New Roman" pitchFamily="34" charset="-120"/>
              </a:rPr>
              <a:t>.Russell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injuries,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severely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terrible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order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（abandon）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lifeboat.In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confusion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U.S.Navy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family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attack.Luckily,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day,”</a:t>
            </a:r>
          </a:p>
          <a:p>
            <a:pPr algn="just">
              <a:lnSpc>
                <a:spcPct val="125000"/>
              </a:lnSpc>
            </a:pPr>
            <a:endParaRPr lang="en-US" altLang="zh-CN" sz="2000" dirty="0"/>
          </a:p>
        </p:txBody>
      </p:sp>
      <p:sp>
        <p:nvSpPr>
          <p:cNvPr id="3" name="QM_6_AN.102_1#2a86645fa.blank?vja=1&amp;pid=707e77df8&amp;color=0,0,0&amp;vpa=55&amp;vtp=1"/>
          <p:cNvSpPr/>
          <p:nvPr/>
        </p:nvSpPr>
        <p:spPr>
          <a:xfrm>
            <a:off x="985901" y="1992200"/>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diving</a:t>
            </a:r>
            <a:endParaRPr lang="en-US" altLang="zh-CN" sz="2000" dirty="0"/>
          </a:p>
        </p:txBody>
      </p:sp>
      <p:sp>
        <p:nvSpPr>
          <p:cNvPr id="4" name="QM_6_AN.103_1#2a86645fa.blank?vja=1&amp;pid=707e77df8&amp;color=0,0,0&amp;vpa=56&amp;vtp=1"/>
          <p:cNvSpPr/>
          <p:nvPr/>
        </p:nvSpPr>
        <p:spPr>
          <a:xfrm>
            <a:off x="10010839" y="3147900"/>
            <a:ext cx="1366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burned/burnt</a:t>
            </a:r>
            <a:endParaRPr lang="en-US" altLang="zh-CN" sz="2000" dirty="0"/>
          </a:p>
        </p:txBody>
      </p:sp>
      <p:sp>
        <p:nvSpPr>
          <p:cNvPr id="5" name="QM_6_AN.104_1#2a86645fa.blank?vja=1&amp;pid=707e77df8&amp;color=0,0,0&amp;vpa=57&amp;vtp=1"/>
          <p:cNvSpPr/>
          <p:nvPr/>
        </p:nvSpPr>
        <p:spPr>
          <a:xfrm>
            <a:off x="7452868" y="3528900"/>
            <a:ext cx="12414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abandon</a:t>
            </a:r>
            <a:endParaRPr lang="en-US" altLang="zh-CN" sz="2000" dirty="0"/>
          </a:p>
        </p:txBody>
      </p:sp>
      <p:sp>
        <p:nvSpPr>
          <p:cNvPr id="6" name="QM_6_AN.105_1#2a86645fa.blank?vja=1&amp;pid=707e77df8&amp;color=0,0,0&amp;vpa=58&amp;vtp=1"/>
          <p:cNvSpPr/>
          <p:nvPr/>
        </p:nvSpPr>
        <p:spPr>
          <a:xfrm>
            <a:off x="6071235" y="3897200"/>
            <a:ext cx="874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dragged</a:t>
            </a:r>
            <a:endParaRPr lang="en-US" altLang="zh-CN" sz="2000" dirty="0"/>
          </a:p>
        </p:txBody>
      </p:sp>
      <p:sp>
        <p:nvSpPr>
          <p:cNvPr id="7" name="QM_6_AN.106_1#2a86645fa.blank?vja=1&amp;pid=707e77df8&amp;color=0,0,0&amp;vpa=59&amp;vtp=1"/>
          <p:cNvSpPr/>
          <p:nvPr/>
        </p:nvSpPr>
        <p:spPr>
          <a:xfrm>
            <a:off x="10193528" y="4290900"/>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8" name="QM_6_AN.107_1#2a86645fa.blank?vja=1&amp;pid=707e77df8&amp;color=0,0,0&amp;vpa=60&amp;vtp=1"/>
          <p:cNvSpPr/>
          <p:nvPr/>
        </p:nvSpPr>
        <p:spPr>
          <a:xfrm>
            <a:off x="973201" y="5052900"/>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arrival</a:t>
            </a:r>
            <a:endParaRPr lang="en-US" altLang="zh-CN" sz="2000" dirty="0"/>
          </a:p>
        </p:txBody>
      </p:sp>
      <p:sp>
        <p:nvSpPr>
          <p:cNvPr id="9" name="QM_6_AN.108_1#2a86645fa.blank?vja=1&amp;pid=707e77df8&amp;color=0,0,0&amp;vpa=61&amp;vtp=1"/>
          <p:cNvSpPr/>
          <p:nvPr/>
        </p:nvSpPr>
        <p:spPr>
          <a:xfrm>
            <a:off x="6616129" y="5052900"/>
            <a:ext cx="1196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remarkable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1_1#2a86645fa?vja=1&amp;pid=707e77df8&amp;color=0,0,0&amp;vtp=1&amp;bt=1">
            <a:extLst>
              <a:ext uri="{FF2B5EF4-FFF2-40B4-BE49-F238E27FC236}">
                <a16:creationId xmlns:a16="http://schemas.microsoft.com/office/drawing/2014/main" id="{55AAC129-9136-F559-B893-7225B277D71E}"/>
              </a:ext>
            </a:extLst>
          </p:cNvPr>
          <p:cNvSpPr/>
          <p:nvPr/>
        </p:nvSpPr>
        <p:spPr>
          <a:xfrm>
            <a:off x="722376" y="900000"/>
            <a:ext cx="10753344" cy="2247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said.Russell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bleeding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heavily.8.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survived.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Arizona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sank</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bridge.Each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memorial.They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bottom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Harbor,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respect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
        <p:nvSpPr>
          <p:cNvPr id="3" name="QM_6_EX.112_1#2a86645fa?vja=1&amp;pid=707e77df8&amp;color=0,0,0&amp;vtp=1">
            <a:extLst>
              <a:ext uri="{FF2B5EF4-FFF2-40B4-BE49-F238E27FC236}">
                <a16:creationId xmlns:a16="http://schemas.microsoft.com/office/drawing/2014/main" id="{2C94A447-6B52-380E-35B1-224AB66A12DB}"/>
              </a:ext>
            </a:extLst>
          </p:cNvPr>
          <p:cNvSpPr/>
          <p:nvPr/>
        </p:nvSpPr>
        <p:spPr>
          <a:xfrm>
            <a:off x="722376" y="3188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本文是一篇记叙文。文章主要讲述了珍珠港事件中路易斯的英勇事迹与该事件的后续影响。</a:t>
            </a:r>
            <a:endParaRPr lang="en-US" altLang="zh-CN" sz="2000" dirty="0"/>
          </a:p>
        </p:txBody>
      </p:sp>
      <p:sp>
        <p:nvSpPr>
          <p:cNvPr id="4" name="QM_6_AN.109_1#2a86645fa.blank?vja=1&amp;pid=707e77df8&amp;color=0,0,0&amp;vpa=62&amp;vtp=1">
            <a:extLst>
              <a:ext uri="{FF2B5EF4-FFF2-40B4-BE49-F238E27FC236}">
                <a16:creationId xmlns:a16="http://schemas.microsoft.com/office/drawing/2014/main" id="{D4A5B075-DAA8-0728-F096-C073186CD401}"/>
              </a:ext>
            </a:extLst>
          </p:cNvPr>
          <p:cNvSpPr/>
          <p:nvPr/>
        </p:nvSpPr>
        <p:spPr>
          <a:xfrm>
            <a:off x="1766316" y="1230200"/>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Fortunately</a:t>
            </a:r>
            <a:endParaRPr lang="en-US" altLang="zh-CN" sz="2000" dirty="0"/>
          </a:p>
        </p:txBody>
      </p:sp>
      <p:sp>
        <p:nvSpPr>
          <p:cNvPr id="5" name="QM_6_AN.110_1#2a86645fa.blank?vja=1&amp;pid=707e77df8&amp;color=0,0,0&amp;vpa=63&amp;vtp=1">
            <a:extLst>
              <a:ext uri="{FF2B5EF4-FFF2-40B4-BE49-F238E27FC236}">
                <a16:creationId xmlns:a16="http://schemas.microsoft.com/office/drawing/2014/main" id="{09A26C36-74BE-EBEF-0895-6834CFC5BD42}"/>
              </a:ext>
            </a:extLst>
          </p:cNvPr>
          <p:cNvSpPr/>
          <p:nvPr/>
        </p:nvSpPr>
        <p:spPr>
          <a:xfrm>
            <a:off x="6528308" y="1623900"/>
            <a:ext cx="706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whose</a:t>
            </a:r>
            <a:endParaRPr lang="en-US" altLang="zh-CN" sz="2000" dirty="0"/>
          </a:p>
        </p:txBody>
      </p:sp>
      <p:sp>
        <p:nvSpPr>
          <p:cNvPr id="6" name="QM_6_AN.111_1#2a86645fa.blank?vja=1&amp;pid=707e77df8&amp;color=0,0,0&amp;vpa=64&amp;vtp=1">
            <a:extLst>
              <a:ext uri="{FF2B5EF4-FFF2-40B4-BE49-F238E27FC236}">
                <a16:creationId xmlns:a16="http://schemas.microsoft.com/office/drawing/2014/main" id="{FB9F5688-2A9A-44CE-D5D0-E85BFD4EFDA5}"/>
              </a:ext>
            </a:extLst>
          </p:cNvPr>
          <p:cNvSpPr/>
          <p:nvPr/>
        </p:nvSpPr>
        <p:spPr>
          <a:xfrm>
            <a:off x="1944751" y="2766900"/>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Tree>
    <p:extLst>
      <p:ext uri="{BB962C8B-B14F-4D97-AF65-F5344CB8AC3E}">
        <p14:creationId xmlns:p14="http://schemas.microsoft.com/office/powerpoint/2010/main" val="30339397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7_BD.113_1#8da20f618?vja=1&amp;pid=2a86645f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114_1#8da20f618.blank?vja=1&amp;pid=2a86645fa&amp;color=0,0,0&amp;vpa=65&amp;vtp=1"/>
          <p:cNvSpPr/>
          <p:nvPr/>
        </p:nvSpPr>
        <p:spPr>
          <a:xfrm>
            <a:off x="1049401" y="845313"/>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diving</a:t>
            </a:r>
            <a:endParaRPr lang="en-US" altLang="zh-CN" sz="2000" dirty="0"/>
          </a:p>
        </p:txBody>
      </p:sp>
      <p:sp>
        <p:nvSpPr>
          <p:cNvPr id="4" name="QB_7_AS.115_1#8da20f618?vja=1&amp;pid=2a86645fa&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句意为：数百架日本飞机像鹰一样盘旋，俯冲下来向珍珠港投掷炸弹。句中已有谓语动词circled，设空处应用非谓语动词作状语，dive与主语Hundreds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Japanese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planes之间构成逻辑上的主动关系，应用现在分词作伴随状语。故填diving。</a:t>
            </a:r>
            <a:endParaRPr lang="en-US" altLang="zh-CN" sz="2200" dirty="0"/>
          </a:p>
        </p:txBody>
      </p:sp>
      <p:sp>
        <p:nvSpPr>
          <p:cNvPr id="5" name="QB_7_BD.116_1#3901f83ab?vja=1&amp;pid=2a86645fa&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6" name="QB_7_AN.117_1#3901f83ab.blank?vja=1&amp;pid=2a86645fa&amp;color=0,0,0&amp;vpa=66&amp;vtp=1"/>
          <p:cNvSpPr/>
          <p:nvPr/>
        </p:nvSpPr>
        <p:spPr>
          <a:xfrm>
            <a:off x="1036701" y="2465959"/>
            <a:ext cx="1366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burned/burnt</a:t>
            </a:r>
            <a:endParaRPr lang="en-US" altLang="zh-CN" sz="2000" dirty="0"/>
          </a:p>
        </p:txBody>
      </p:sp>
      <p:sp>
        <p:nvSpPr>
          <p:cNvPr id="7" name="QB_7_AS.118_1#3901f83ab?vja=1&amp;pid=2a86645fa&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路易斯只受了点轻伤，能够帮助那些严重烧伤、痛苦不堪的人。句中已有谓语，设空处应用非谓语动词，burn与people之间构成逻辑上的被动关系，应用过去分词作后置定语，表示“被烧伤的人”。故填burned/burnt。</a:t>
            </a:r>
            <a:endParaRPr lang="en-US" altLang="zh-CN" sz="2200" dirty="0"/>
          </a:p>
        </p:txBody>
      </p:sp>
      <p:sp>
        <p:nvSpPr>
          <p:cNvPr id="8" name="QB_7_BD.119_1#144f44fa1?vja=1&amp;pid=2a86645fa&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7_AN.120_1#144f44fa1.blank?vja=1&amp;pid=2a86645fa&amp;color=0,0,0&amp;vpa=67&amp;vtp=1"/>
          <p:cNvSpPr/>
          <p:nvPr/>
        </p:nvSpPr>
        <p:spPr>
          <a:xfrm>
            <a:off x="1036701" y="4078859"/>
            <a:ext cx="12414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abandon</a:t>
            </a:r>
            <a:endParaRPr lang="en-US" altLang="zh-CN" sz="2000" dirty="0"/>
          </a:p>
        </p:txBody>
      </p:sp>
      <p:sp>
        <p:nvSpPr>
          <p:cNvPr id="10" name="QB_7_AS.121_1#144f44fa1?vja=1&amp;pid=2a86645fa&amp;color=0,0,0&amp;vtp=1"/>
          <p:cNvSpPr/>
          <p:nvPr/>
        </p:nvSpPr>
        <p:spPr>
          <a:xfrm>
            <a:off x="722376" y="4541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句意为：在接到弃舰的命令后，路易斯从水里救出了更多的人，并把他们拖进了救生艇。the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sth是固定搭配，意为“做某事的命令”，此处应用不定式作后置定语。故填to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abandon。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B_7_BD.122_1#b3d872085?vja=1&amp;pid=2a86645f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7_AN.123_1#b3d872085.blank?vja=1&amp;pid=2a86645fa&amp;color=0,0,0&amp;vpa=68&amp;vtp=1"/>
          <p:cNvSpPr/>
          <p:nvPr/>
        </p:nvSpPr>
        <p:spPr>
          <a:xfrm>
            <a:off x="1024001" y="845313"/>
            <a:ext cx="874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dragged</a:t>
            </a:r>
            <a:endParaRPr lang="en-US" altLang="zh-CN" sz="2000" dirty="0"/>
          </a:p>
        </p:txBody>
      </p:sp>
      <p:sp>
        <p:nvSpPr>
          <p:cNvPr id="4" name="QB_7_AS.124_1#b3d872085?vja=1&amp;pid=2a86645fa&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句意见上一题解析。由并列连词and可知，设空处与saved作并列谓语，应用一般过去时，意为“拖，拽”。故填dragged。</a:t>
            </a:r>
            <a:endParaRPr lang="en-US" altLang="zh-CN" sz="2200" dirty="0"/>
          </a:p>
        </p:txBody>
      </p:sp>
      <p:sp>
        <p:nvSpPr>
          <p:cNvPr id="5" name="QB_7_BD.125_1#0c3e75577?vja=1&amp;pid=2a86645fa&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126_1#0c3e75577.blank?vja=1&amp;pid=2a86645fa&amp;color=0,0,0&amp;vpa=69&amp;vtp=1"/>
          <p:cNvSpPr/>
          <p:nvPr/>
        </p:nvSpPr>
        <p:spPr>
          <a:xfrm>
            <a:off x="1049401" y="2084959"/>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7" name="QB_7_AS.127_1#0c3e75577?vja=1&amp;pid=2a86645fa&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句意为：在袭击后的混乱中，美国海军给路易斯的家人发去一条信息，称他在袭击中丧生。设空处引导同位语从句，解释说明名词message的内容，从句成分和句意完整，应用连接词that引导该从句。故填that。</a:t>
            </a:r>
            <a:endParaRPr lang="en-US" altLang="zh-CN" sz="2200" dirty="0"/>
          </a:p>
        </p:txBody>
      </p:sp>
      <p:sp>
        <p:nvSpPr>
          <p:cNvPr id="8" name="QB_7_BD.128_1#d4c42f370?vja=1&amp;pid=2a86645fa&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7_AN.129_1#d4c42f370.blank?vja=1&amp;pid=2a86645fa&amp;color=0,0,0&amp;vpa=70&amp;vtp=1"/>
          <p:cNvSpPr/>
          <p:nvPr/>
        </p:nvSpPr>
        <p:spPr>
          <a:xfrm>
            <a:off x="1036701" y="3697859"/>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arrival</a:t>
            </a:r>
            <a:endParaRPr lang="en-US" altLang="zh-CN" sz="2000" dirty="0"/>
          </a:p>
        </p:txBody>
      </p:sp>
      <p:sp>
        <p:nvSpPr>
          <p:cNvPr id="10" name="QB_7_AS.130_1#d4c42f370?vja=1&amp;pid=2a86645fa&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句意为：幸运的是，路易斯在消息送达之前与他的家人取得了联系。设空处作before的宾语，且其前有定冠词the修饰，其后有of，应用名词arrival，意为“到达”。故填arrival。</a:t>
            </a:r>
            <a:endParaRPr lang="en-US" altLang="zh-CN" sz="2200" dirty="0"/>
          </a:p>
        </p:txBody>
      </p:sp>
      <p:sp>
        <p:nvSpPr>
          <p:cNvPr id="11" name="QB_7_BD.131_1#97ff57d17?vja=1&amp;pid=2a86645fa&amp;color=0,0,0&amp;vtp=1"/>
          <p:cNvSpPr/>
          <p:nvPr/>
        </p:nvSpPr>
        <p:spPr>
          <a:xfrm>
            <a:off x="722376" y="49678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12" name="QB_7_AN.132_1#97ff57d17.blank?vja=1&amp;pid=2a86645fa&amp;color=0,0,0&amp;vpa=71&amp;vtp=1"/>
          <p:cNvSpPr/>
          <p:nvPr/>
        </p:nvSpPr>
        <p:spPr>
          <a:xfrm>
            <a:off x="1049401" y="4929759"/>
            <a:ext cx="1196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remarkable</a:t>
            </a:r>
            <a:endParaRPr lang="en-US" altLang="zh-CN" sz="2000" dirty="0"/>
          </a:p>
        </p:txBody>
      </p:sp>
      <p:sp>
        <p:nvSpPr>
          <p:cNvPr id="13" name="QB_7_AS.133_1#97ff57d17?vja=1&amp;pid=2a86645fa&amp;color=0,0,0&amp;vtp=1"/>
          <p:cNvSpPr/>
          <p:nvPr/>
        </p:nvSpPr>
        <p:spPr>
          <a:xfrm>
            <a:off x="722376" y="5392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句意为：尽管他的行为很了不起，但路易斯并不认为自己是英雄。设空处作定语，修饰名词actions，应用形容词remarkable，意为“非凡的”。故填remarkable。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7_BD.134_1#2ea463d58?vja=1&amp;pid=2a86645f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7_AN.135_1#2ea463d58.blank?vja=1&amp;pid=2a86645fa&amp;color=0,0,0&amp;vpa=72&amp;vtp=1"/>
          <p:cNvSpPr/>
          <p:nvPr/>
        </p:nvSpPr>
        <p:spPr>
          <a:xfrm>
            <a:off x="1036701" y="845313"/>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Fortunately</a:t>
            </a:r>
            <a:endParaRPr lang="en-US" altLang="zh-CN" sz="2000" dirty="0"/>
          </a:p>
        </p:txBody>
      </p:sp>
      <p:sp>
        <p:nvSpPr>
          <p:cNvPr id="4" name="QB_7_AS.136_1#2ea463d58?vja=1&amp;pid=2a86645fa&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句意为：幸运的是，他被送往医院并活了下来。设空处作状语，修饰整个句子，应用副词，结合语境可知，此处应表示“幸运地”。设空处位于句首，首字母须大写。故填Fortunately。</a:t>
            </a:r>
            <a:endParaRPr lang="en-US" altLang="zh-CN" sz="2200" dirty="0"/>
          </a:p>
        </p:txBody>
      </p:sp>
      <p:sp>
        <p:nvSpPr>
          <p:cNvPr id="5" name="QB_7_BD.137_1#388cfa962?vja=1&amp;pid=2a86645fa&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138_1#388cfa962.blank?vja=1&amp;pid=2a86645fa&amp;color=0,0,0&amp;vpa=73&amp;vtp=1"/>
          <p:cNvSpPr/>
          <p:nvPr/>
        </p:nvSpPr>
        <p:spPr>
          <a:xfrm>
            <a:off x="1049401" y="2084959"/>
            <a:ext cx="706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whose</a:t>
            </a:r>
            <a:endParaRPr lang="en-US" altLang="zh-CN" sz="2000" dirty="0"/>
          </a:p>
        </p:txBody>
      </p:sp>
      <p:sp>
        <p:nvSpPr>
          <p:cNvPr id="7" name="QB_7_AS.139_1#388cfa962?vja=1&amp;pid=2a86645fa&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句意为：如今，亚利桑那号战列舰（仍）位于沉没的地方，其位置被一座形似桥状的纪念馆标记着。设空处引导定语从句，修饰先行词the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Arizona</a:t>
            </a:r>
            <a:r>
              <a:rPr lang="en-US" altLang="zh-CN" sz="2000" b="0" i="0" dirty="0">
                <a:solidFill>
                  <a:srgbClr val="385723"/>
                </a:solidFill>
                <a:latin typeface="Times New Roman" pitchFamily="34" charset="0"/>
                <a:ea typeface="微软雅黑" pitchFamily="34" charset="-122"/>
                <a:cs typeface="Times New Roman" pitchFamily="34" charset="-120"/>
              </a:rPr>
              <a:t>，关系词指代先行词，与location之间为所属关系，应用关系代词whose引导该从句。故填whose。</a:t>
            </a:r>
            <a:endParaRPr lang="en-US" altLang="zh-CN" sz="2200" dirty="0"/>
          </a:p>
        </p:txBody>
      </p:sp>
      <p:sp>
        <p:nvSpPr>
          <p:cNvPr id="8" name="QB_7_BD.140_1#544ae6b36?vja=1&amp;pid=2a86645fa&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7_AN.141_1#544ae6b36.blank?vja=1&amp;pid=2a86645fa&amp;color=0,0,0&amp;vpa=74&amp;vtp=1"/>
          <p:cNvSpPr/>
          <p:nvPr/>
        </p:nvSpPr>
        <p:spPr>
          <a:xfrm>
            <a:off x="1163701" y="3697859"/>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10" name="QB_7_AS.142_1#544ae6b36?vja=1&amp;pid=2a86645fa&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句意为：他们前来观看珍珠港底部那艘船的影子，了解那场袭击，向那些在袭击中丧生的人们致敬，并为世界和平祈祷。show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表示尊敬/敬意”。故填for。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C_4#29ed48405.fixed?vja=1&amp;pid=8bb9b20ce&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29ed48405.fixed?vja=1&amp;pid=8bb9b20ce&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29ed48405.fixed?vja=1&amp;pid=8bb9b20ce&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29ed48405.fixed?vja=1&amp;pid=8bb9b20ce&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M_6_BD.143_1#8f3bff558?vja=1&amp;pid=2462e9064&amp;color=0,0,0&amp;vtp=1&amp;bt=1"/>
          <p:cNvSpPr/>
          <p:nvPr/>
        </p:nvSpPr>
        <p:spPr>
          <a:xfrm>
            <a:off x="722376" y="900000"/>
            <a:ext cx="10753344" cy="5681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[山东日照2025高二期中联考]</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Ellie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Maxwell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Award</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Background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Ellie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dedicated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Edinburgh,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Bosnia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1990s.She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tensions.This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mentoring.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legacy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Ellie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anniversary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celebrations.Awarded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Edinburgh,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Edinburgh-based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inclusivity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319dca73f.fixed?vja=1&amp;pid=1dce33536&amp;color=100,146,38&amp;vtp=1"/>
          <p:cNvSpPr/>
          <p:nvPr/>
        </p:nvSpPr>
        <p:spPr>
          <a:xfrm>
            <a:off x="5367528" y="1106424"/>
            <a:ext cx="1453896" cy="795528"/>
          </a:xfrm>
          <a:prstGeom prst="rect">
            <a:avLst/>
          </a:prstGeom>
          <a:noFill/>
          <a:ln/>
        </p:spPr>
        <p:txBody>
          <a:bodyPr wrap="square" lIns="0" tIns="0" rIns="0" bIns="0" rtlCol="0" anchor="ctr"/>
          <a:lstStyle/>
          <a:p>
            <a:pPr algn="ctr">
              <a:lnSpc>
                <a:spcPct val="130000"/>
              </a:lnSpc>
            </a:pPr>
            <a:r>
              <a:rPr lang="en-US" altLang="zh-CN" sz="2000" b="1" i="0" dirty="0">
                <a:solidFill>
                  <a:srgbClr val="649226"/>
                </a:solidFill>
                <a:latin typeface="Times New Roman" pitchFamily="34" charset="0"/>
                <a:ea typeface="微软雅黑" pitchFamily="34" charset="-122"/>
                <a:cs typeface="Times New Roman" pitchFamily="34" charset="-120"/>
              </a:rPr>
              <a:t>选择性必修第三册</a:t>
            </a:r>
            <a:endParaRPr lang="en-US" altLang="zh-CN" sz="2000" dirty="0"/>
          </a:p>
        </p:txBody>
      </p:sp>
      <p:sp>
        <p:nvSpPr>
          <p:cNvPr id="3" name="C_2_BD#319dca73f.fixed?vja=1&amp;pid=1dce33536&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Unit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War</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and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peace</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M_6_BD.143_2#8f3bff558?vja=1&amp;pid=2462e9064&amp;color=0,0,0&amp;vtp=1&amp;bt=1"/>
          <p:cNvSpPr/>
          <p:nvPr/>
        </p:nvSpPr>
        <p:spPr>
          <a:xfrm>
            <a:off x="722376" y="900000"/>
            <a:ext cx="10753344" cy="4467225"/>
          </a:xfrm>
          <a:prstGeom prst="rect">
            <a:avLst/>
          </a:prstGeom>
          <a:noFill/>
          <a:ln/>
        </p:spPr>
        <p:txBody>
          <a:bodyPr wrap="square" lIns="0" tIns="0" rIns="0" bIns="0" rtlCol="0" anchor="t"/>
          <a:lstStyle/>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What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prize?</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endParaRPr lang="en-US" altLang="zh-CN" sz="2000" dirty="0"/>
          </a:p>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Who</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eligible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for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this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award?</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●Undergraduate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postgraduate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17—30,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Edinburgh.Distance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apply.</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upon.</a:t>
            </a:r>
            <a:endParaRPr lang="en-US" altLang="zh-CN" sz="2000" dirty="0"/>
          </a:p>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tolerance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inclusion.</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tolerance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inclusion.</a:t>
            </a:r>
            <a:endParaRPr lang="en-US" altLang="zh-CN" sz="2000" dirty="0"/>
          </a:p>
        </p:txBody>
      </p:sp>
      <p:sp>
        <p:nvSpPr>
          <p:cNvPr id="3" name="QM_6_EX.144_1#8f3bff558?vja=1&amp;pid=2462e9064&amp;color=0,0,0&amp;vtp=1"/>
          <p:cNvSpPr/>
          <p:nvPr/>
        </p:nvSpPr>
        <p:spPr>
          <a:xfrm>
            <a:off x="722376" y="5403547"/>
            <a:ext cx="10753344" cy="721741"/>
          </a:xfrm>
          <a:prstGeom prst="rect">
            <a:avLst/>
          </a:prstGeom>
          <a:noFill/>
          <a:ln/>
        </p:spPr>
        <p:txBody>
          <a:bodyPr wrap="square" lIns="0" tIns="0" rIns="0" bIns="0" rtlCol="0" anchor="t"/>
          <a:lstStyle/>
          <a:p>
            <a:pPr algn="l">
              <a:lnSpc>
                <a:spcPct val="123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本文是一篇应用文。文章主要介绍了埃莉·马克斯韦尔奖的背景、设立目的、奖项内容以及申请资格等相关信息。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7_BD.145_1#b01ac0f93?vja=1&amp;pid=8f3bff55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Ellie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Award?(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6_1#b01ac0f93.bracket?vja=1&amp;pid=8f3bff558&amp;color=0,0,0&amp;vpa=75&amp;vtp=1"/>
          <p:cNvSpPr/>
          <p:nvPr/>
        </p:nvSpPr>
        <p:spPr>
          <a:xfrm>
            <a:off x="689190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45_2#b01ac0f93.choices?vja=1&amp;pid=8f3bff55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advocates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Bosnia.</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endParaRPr lang="en-US" altLang="zh-CN" sz="2000" dirty="0"/>
          </a:p>
        </p:txBody>
      </p:sp>
      <p:sp>
        <p:nvSpPr>
          <p:cNvPr id="5" name="QC_7_AS.147_1#b01ac0f93?vja=1&amp;pid=8f3bff558&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细节理解题。根据Background部分第二段中的“To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honour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legacy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celebrate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Ellie’s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trustees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established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Ellie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Maxwell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Award.”可知，埃莉·马克斯韦尔奖支持学生主导的慈善工作。故选B项。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7_BD.148_1#e984e08e6?vja=1&amp;pid=8f3bff55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get?(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9_1#e984e08e6.bracket?vja=1&amp;pid=8f3bff558&amp;color=0,0,0&amp;vpa=76&amp;vtp=1"/>
          <p:cNvSpPr/>
          <p:nvPr/>
        </p:nvSpPr>
        <p:spPr>
          <a:xfrm>
            <a:off x="54309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48_2#e984e08e6.choices?vja=1&amp;pid=8f3bff55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A.Membership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B.Admission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Edinburgh.</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C.Financial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D.Charity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Ellie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medals.</a:t>
            </a:r>
            <a:endParaRPr lang="en-US" altLang="zh-CN" sz="2000" dirty="0"/>
          </a:p>
        </p:txBody>
      </p:sp>
      <p:sp>
        <p:nvSpPr>
          <p:cNvPr id="5" name="QC_7_AS.150_1#e984e08e6?vja=1&amp;pid=8f3bff558&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prize?”部分“The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prize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consists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￡1,000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operational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instruction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Firefly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International.”可知，获奖者将会得到经济援助和组织指导。故选C项。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7_BD.151_1#0d6d160ec?vja=1&amp;pid=8f3bff55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award?(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2_1#0d6d160ec.bracket?vja=1&amp;pid=8f3bff558&amp;color=0,0,0&amp;vpa=77&amp;vtp=1"/>
          <p:cNvSpPr/>
          <p:nvPr/>
        </p:nvSpPr>
        <p:spPr>
          <a:xfrm>
            <a:off x="48530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51_2#0d6d160ec.choices?vja=1&amp;pid=8f3bff55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fundraisers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B.Graduates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C.Professors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tolerance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inclusion.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Edinburgh.</a:t>
            </a:r>
            <a:endParaRPr lang="en-US" altLang="zh-CN" sz="2000" dirty="0"/>
          </a:p>
        </p:txBody>
      </p:sp>
      <p:sp>
        <p:nvSpPr>
          <p:cNvPr id="5" name="QC_7_AS.153_1#0d6d160ec?vja=1&amp;pid=8f3bff558&amp;color=0,0,0&amp;vtp=1"/>
          <p:cNvSpPr/>
          <p:nvPr/>
        </p:nvSpPr>
        <p:spPr>
          <a:xfrm>
            <a:off x="722376" y="2839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eligible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award?”部分中的“Undergraduate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postgraduate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Edinburgh.Distance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apply.”并结合选项可知，爱丁堡大学的在线学习者有资格获得该奖项。故选D项。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M_6_BD.154_1#775ad2a42?vja=1&amp;pid=2462e9064&amp;color=0,0,0&amp;vtp=1&amp;bt=1"/>
          <p:cNvSpPr/>
          <p:nvPr/>
        </p:nvSpPr>
        <p:spPr>
          <a:xfrm>
            <a:off x="722376" y="900000"/>
            <a:ext cx="10753344" cy="4191000"/>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[辽宁重点高中联合体2025高二期末检测]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missing.Clara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Soldiers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22,000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alive.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22,000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Soldiers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13,000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Andersonville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Prison.These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Atwater.As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prisoner,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graves.Atwater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secretly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himself.When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ultimately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13,000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Andersonville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13,000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marked.</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4_1#775ad2a42?vja=1&amp;pid=2462e9064&amp;color=0,0,0&amp;vtp=1&amp;bt=1">
            <a:extLst>
              <a:ext uri="{FF2B5EF4-FFF2-40B4-BE49-F238E27FC236}">
                <a16:creationId xmlns:a16="http://schemas.microsoft.com/office/drawing/2014/main" id="{22735999-D28D-03DA-891B-D810418DF9A8}"/>
              </a:ext>
            </a:extLst>
          </p:cNvPr>
          <p:cNvSpPr/>
          <p:nvPr/>
        </p:nvSpPr>
        <p:spPr>
          <a:xfrm>
            <a:off x="722376" y="900000"/>
            <a:ext cx="10753344" cy="4152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1868,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Europe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relax.Instead,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representatives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Committee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Cross.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precedent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（先例）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war.Clara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advocated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（正式批准）</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Geneva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Conventions</a:t>
            </a:r>
            <a:r>
              <a:rPr lang="en-US" altLang="zh-CN" sz="2000" b="0" i="0" dirty="0">
                <a:solidFill>
                  <a:srgbClr val="000000"/>
                </a:solidFill>
                <a:latin typeface="Times New Roman" pitchFamily="34" charset="0"/>
                <a:ea typeface="微软雅黑" pitchFamily="34" charset="-122"/>
                <a:cs typeface="Times New Roman" pitchFamily="34" charset="-120"/>
              </a:rPr>
              <a:t>.Clara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tirelessly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Galveston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Hurricane.She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Armenia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Cuba.She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president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1904,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Association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ninety,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Maryland.</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Tree>
    <p:extLst>
      <p:ext uri="{BB962C8B-B14F-4D97-AF65-F5344CB8AC3E}">
        <p14:creationId xmlns:p14="http://schemas.microsoft.com/office/powerpoint/2010/main" val="391490486"/>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M_6_EX.155_1#775ad2a42?vja=1&amp;pid=2462e9064&amp;color=0,0,0&amp;vtp=1&amp;bt=1"/>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美国内战接近尾声时数万人下落不明，克拉拉·巴顿和其团队找到两万两千多人；1868年克拉拉前往欧洲，受红十字国际委员会的代表启发，回国后创立美国红十字会。她余生为他人服务，曾参与多次救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BD.156_1#39fc0a219?vja=1&amp;pid=775ad2a4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prisoner?(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7_1#39fc0a219.bracket?vja=1&amp;pid=775ad2a42&amp;color=0,0,0&amp;vpa=78&amp;vtp=1"/>
          <p:cNvSpPr/>
          <p:nvPr/>
        </p:nvSpPr>
        <p:spPr>
          <a:xfrm>
            <a:off x="68802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56_2#39fc0a219.choices?vja=1&amp;pid=775ad2a42&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diaries.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secret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C.Organising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attempts.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soldiers.</a:t>
            </a:r>
            <a:endParaRPr lang="en-US" altLang="zh-CN" sz="2000" dirty="0"/>
          </a:p>
        </p:txBody>
      </p:sp>
      <p:sp>
        <p:nvSpPr>
          <p:cNvPr id="5" name="QC_7_AS.158_1#39fc0a219?vja=1&amp;pid=775ad2a42&amp;color=0,0,0&amp;vtp=1"/>
          <p:cNvSpPr/>
          <p:nvPr/>
        </p:nvSpPr>
        <p:spPr>
          <a:xfrm>
            <a:off x="722376" y="2077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prisoner,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burying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graves.Atwater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secretly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kept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copy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himself.”可知，阿特沃特作为囚犯时采取的关键行动是秘密保存埋葬记录的副本。</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159_1#8c12d1e46?vja=1&amp;pid=775ad2a4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Cross?(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0_1#8c12d1e46.bracket?vja=1&amp;pid=775ad2a42&amp;color=0,0,0&amp;vpa=79&amp;vtp=1"/>
          <p:cNvSpPr/>
          <p:nvPr/>
        </p:nvSpPr>
        <p:spPr>
          <a:xfrm>
            <a:off x="79105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59_2#8c12d1e46.choices?vja=1&amp;pid=775ad2a42&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Atwater’s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Galveston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Hurricane.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representatives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Committee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a:t>
            </a:r>
            <a:endParaRPr lang="en-US" altLang="zh-CN" sz="2000" dirty="0"/>
          </a:p>
        </p:txBody>
      </p:sp>
      <p:sp>
        <p:nvSpPr>
          <p:cNvPr id="5" name="QC_7_AS.161_1#8c12d1e46?vja=1&amp;pid=775ad2a42&amp;color=0,0,0&amp;vtp=1"/>
          <p:cNvSpPr/>
          <p:nvPr/>
        </p:nvSpPr>
        <p:spPr>
          <a:xfrm>
            <a:off x="722376" y="2839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细节理解题。根据第三段中的“Instead,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representatives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International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Committee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Cross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inspired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American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Cross.”可知，克拉拉在欧洲遇到了红十字国际委员会的代表，正是他们启发她成立了美国红十字会。故选D项。</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干扰项解读</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美国内战经历是克拉拉前期工作的背景，并非成立美国红十字会的直接原因，排除A项；阿特沃特的英勇事迹与成立美国红十字会无关，排除B项；克拉拉是在成立美国红十字会后参与的这两场自然灾害的救援工作，并非成立的诱因，排除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BD.162_1#7d55ad9c9?vja=1&amp;pid=775ad2a4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Barton?(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3_1#7d55ad9c9.bracket?vja=1&amp;pid=775ad2a42&amp;color=0,0,0&amp;vpa=80&amp;vtp=1"/>
          <p:cNvSpPr/>
          <p:nvPr/>
        </p:nvSpPr>
        <p:spPr>
          <a:xfrm>
            <a:off x="61929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62_2#7d55ad9c9.choices?vja=1&amp;pid=775ad2a42&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A.Responsible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devoted.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.Strict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modest.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C.Quiet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well-behaved.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.Ambitious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competitive.</a:t>
            </a:r>
            <a:endParaRPr lang="en-US" altLang="zh-CN" sz="2000" dirty="0"/>
          </a:p>
        </p:txBody>
      </p:sp>
      <p:sp>
        <p:nvSpPr>
          <p:cNvPr id="5" name="QC_7_AS.164_1#7d55ad9c9?vja=1&amp;pid=775ad2a42&amp;color=0,0,0&amp;vtp=1"/>
          <p:cNvSpPr/>
          <p:nvPr/>
        </p:nvSpPr>
        <p:spPr>
          <a:xfrm>
            <a:off x="722376" y="2077847"/>
            <a:ext cx="10753344" cy="1913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推理判断题。根据第一段中的“Clara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Barton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staff</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22,000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men”、第二段中的“Together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published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list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ensured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13,000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marked.”以及第四段中的“Clara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tirelessly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”可推知，克拉拉·巴顿有责任感和奉献精神。故选A项。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6578b2686.fixed?vja=1&amp;pid=8bb9b20ce&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6578b2686.fixed?vja=1&amp;pid=8bb9b20ce&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6578b2686.fixed?vja=1&amp;pid=8bb9b20ce&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6578b2686.fixed?vja=1&amp;pid=8bb9b20ce&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BD.165_1#adf7ca780?vja=1&amp;pid=775ad2a4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6_1#adf7ca780.bracket?vja=1&amp;pid=775ad2a42&amp;color=0,0,0&amp;vpa=81&amp;vtp=1"/>
          <p:cNvSpPr/>
          <p:nvPr/>
        </p:nvSpPr>
        <p:spPr>
          <a:xfrm>
            <a:off x="54007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65_2#adf7ca780.choices?vja=1&amp;pid=775ad2a42&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Geneva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Conventions</a:t>
            </a:r>
            <a:r>
              <a:rPr lang="en-US" altLang="zh-CN" sz="2000" b="0" i="0" dirty="0">
                <a:solidFill>
                  <a:srgbClr val="000000"/>
                </a:solidFill>
                <a:latin typeface="Times New Roman" pitchFamily="34" charset="0"/>
                <a:ea typeface="微软雅黑" pitchFamily="34" charset="-122"/>
                <a:cs typeface="Times New Roman" pitchFamily="34" charset="-120"/>
              </a:rPr>
              <a: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Andersonville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Prison.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C.Clara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Barton’s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D.Comparisons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Barton’s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Atwater’s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p:txBody>
      </p:sp>
      <p:sp>
        <p:nvSpPr>
          <p:cNvPr id="5" name="QC_7_AS.167_1#adf7ca780?vja=1&amp;pid=775ad2a42&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可知，文章以南北战争将要结束为起点，先讲述克拉拉寻找失踪士兵、与阿特沃特合作公布死者名单，接着讲述她成立美国红十字会、参与灾害救援等后续工作，由此可知，全文主要介绍了克拉拉·巴顿在美国内战后的一系列有意义的工作。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M_6_BD.168_1#558bebb04?vja=1&amp;pid=40a73d919&amp;color=0,0,0&amp;vtp=1&amp;bt=1"/>
          <p:cNvSpPr/>
          <p:nvPr/>
        </p:nvSpPr>
        <p:spPr>
          <a:xfrm>
            <a:off x="722376" y="900000"/>
            <a:ext cx="10753344" cy="4953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[四川成都外国语学校2025高二月考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endParaRPr lang="en-US" altLang="zh-CN" sz="2000" dirty="0"/>
          </a:p>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Nanjing: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City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Shaped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by</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Peace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Nanjing,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blends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residents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thriving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development.1.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1937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Nanjing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Massacre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resilience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1980s,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Nanjing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Victims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Nanjing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Massacre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Japanese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Invaders.2.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cruelty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Nanjing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Nanjing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2023.3.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delegates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development.</a:t>
            </a:r>
            <a:endParaRPr lang="en-US" altLang="zh-CN" sz="2000" dirty="0"/>
          </a:p>
          <a:p>
            <a:pPr algn="just">
              <a:lnSpc>
                <a:spcPct val="125000"/>
              </a:lnSpc>
            </a:pPr>
            <a:endParaRPr lang="en-US" altLang="zh-CN" sz="2000" dirty="0"/>
          </a:p>
        </p:txBody>
      </p:sp>
      <p:sp>
        <p:nvSpPr>
          <p:cNvPr id="3" name="QM_6_AN.169_1#558bebb04.blank?vja=1&amp;pid=40a73d919&amp;color=0,0,0&amp;vpa=82&amp;vtp=1"/>
          <p:cNvSpPr/>
          <p:nvPr/>
        </p:nvSpPr>
        <p:spPr>
          <a:xfrm>
            <a:off x="10594086" y="2004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M_6_AN.170_1#558bebb04.blank?vja=1&amp;pid=40a73d919&amp;color=0,0,0&amp;vpa=83&amp;vtp=1"/>
          <p:cNvSpPr/>
          <p:nvPr/>
        </p:nvSpPr>
        <p:spPr>
          <a:xfrm>
            <a:off x="7073456" y="3147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5" name="QM_6_AN.171_1#558bebb04.blank?vja=1&amp;pid=40a73d919&amp;color=0,0,0&amp;vpa=84&amp;vtp=1"/>
          <p:cNvSpPr/>
          <p:nvPr/>
        </p:nvSpPr>
        <p:spPr>
          <a:xfrm>
            <a:off x="5787136" y="4671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8_1#558bebb04?vja=1&amp;pid=40a73d919&amp;color=0,0,0&amp;vtp=1&amp;bt=1">
            <a:extLst>
              <a:ext uri="{FF2B5EF4-FFF2-40B4-BE49-F238E27FC236}">
                <a16:creationId xmlns:a16="http://schemas.microsoft.com/office/drawing/2014/main" id="{6A1BEE87-5DCB-002B-AB83-F7AA2DF1BBE3}"/>
              </a:ext>
            </a:extLst>
          </p:cNvPr>
          <p:cNvSpPr/>
          <p:nvPr/>
        </p:nvSpPr>
        <p:spPr>
          <a:xfrm>
            <a:off x="722376" y="900000"/>
            <a:ext cx="10753344" cy="2247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government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40-hour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trauma-informed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integrates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K-12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curricula.Such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systematic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awareness.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Nanjing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suffering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beacon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commitment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cherishing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horrors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safeguard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peace.5.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100" b="0" i="0" kern="0" spc="-99900">
                <a:solidFill>
                  <a:srgbClr val="FFFFFF"/>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2.5</a:t>
            </a:r>
            <a:endParaRPr lang="en-US" altLang="zh-CN" sz="2000" dirty="0"/>
          </a:p>
        </p:txBody>
      </p:sp>
      <p:sp>
        <p:nvSpPr>
          <p:cNvPr id="3" name="QM_6_AN.172_1#558bebb04.blank?vja=1&amp;pid=40a73d919&amp;color=0,0,0&amp;vpa=85&amp;vtp=1">
            <a:extLst>
              <a:ext uri="{FF2B5EF4-FFF2-40B4-BE49-F238E27FC236}">
                <a16:creationId xmlns:a16="http://schemas.microsoft.com/office/drawing/2014/main" id="{C3354CA9-CBB9-83C0-F958-E313DF4B8A30}"/>
              </a:ext>
            </a:extLst>
          </p:cNvPr>
          <p:cNvSpPr/>
          <p:nvPr/>
        </p:nvSpPr>
        <p:spPr>
          <a:xfrm>
            <a:off x="1468501" y="861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6_AN.173_1#558bebb04.blank?vja=1&amp;pid=40a73d919&amp;color=0,0,0&amp;vpa=86&amp;vtp=1">
            <a:extLst>
              <a:ext uri="{FF2B5EF4-FFF2-40B4-BE49-F238E27FC236}">
                <a16:creationId xmlns:a16="http://schemas.microsoft.com/office/drawing/2014/main" id="{0BAC7B60-B5E6-8872-E747-2CF4ECD0C559}"/>
              </a:ext>
            </a:extLst>
          </p:cNvPr>
          <p:cNvSpPr/>
          <p:nvPr/>
        </p:nvSpPr>
        <p:spPr>
          <a:xfrm>
            <a:off x="7026339" y="2766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Tree>
    <p:extLst>
      <p:ext uri="{BB962C8B-B14F-4D97-AF65-F5344CB8AC3E}">
        <p14:creationId xmlns:p14="http://schemas.microsoft.com/office/powerpoint/2010/main" val="19133909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M_6_BD.174_1#558bebb04?vja=1&amp;pid=40a73d919&amp;color=0,0,0&amp;vtp=1&amp;bt=1"/>
          <p:cNvSpPr/>
          <p:nvPr/>
        </p:nvSpPr>
        <p:spPr>
          <a:xfrm>
            <a:off x="722376" y="896112"/>
            <a:ext cx="10753344" cy="2628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projects.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happiest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China.</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chapter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history.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peace.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benchmark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healing.</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addressing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challenges.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3" name="QM_6_EX.175_1#558bebb04?vja=1&amp;pid=40a73d919&amp;color=0,0,0&amp;vtp=1"/>
          <p:cNvSpPr/>
          <p:nvPr/>
        </p:nvSpPr>
        <p:spPr>
          <a:xfrm>
            <a:off x="722376" y="3569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本文是一篇说明文。南京作为六朝古都，历经历史创伤后，通过建立博物馆、开展和平论坛、推动和平教育等举措，成为和平象征，倡导人们铭记历史、珍爱和平。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B_7_BD.176_1#dca7840f3?vja=1&amp;pid=558bebb0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77_1#dca7840f3.blank?vja=1&amp;pid=558bebb04&amp;color=0,0,0&amp;vpa=87&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B_7_AS.178_1#dca7840f3?vja=1&amp;pid=558bebb04&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南京将其悠久的历史与现代发展相融合，且是一个经济繁荣、发展迅速的城市，强调其和平繁荣的现状；空后则提到1937年南京大屠杀的惨痛历史，所以设空处应与上文构成转折，进而引出下文的惨痛历史。C项（然而，其和平的表象下隐藏着一段痛苦的历史）承上启下，符合语境。故选C项。</a:t>
            </a:r>
            <a:endParaRPr lang="en-US" altLang="zh-CN" sz="2200" dirty="0"/>
          </a:p>
        </p:txBody>
      </p:sp>
      <p:sp>
        <p:nvSpPr>
          <p:cNvPr id="5" name="QB_7_BD.179_1#1b5e11e4d?vja=1&amp;pid=558bebb04&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80_1#1b5e11e4d.blank?vja=1&amp;pid=558bebb04&amp;color=0,0,0&amp;vpa=88&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B_7_AS.181_1#1b5e11e4d?vja=1&amp;pid=558bebb04&amp;color=0,0,0&amp;vtp=1"/>
          <p:cNvSpPr/>
          <p:nvPr/>
        </p:nvSpPr>
        <p:spPr>
          <a:xfrm>
            <a:off x="722376" y="3309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南京建造了侵华日军南京大屠杀遇难同胞纪念馆等博物馆，目的是保存历史；空后则说明了这些场馆的作用，它们是全球和平教育的强大平台，同时让人们认识到战争的残酷。G项（就在那里，游客可以接触一些罕见的战时原始文献）具体说明了博物馆如何保存历史，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B_7_BD.182_1#56326bb43?vja=1&amp;pid=558bebb0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83_1#56326bb43.blank?vja=1&amp;pid=558bebb04&amp;color=0,0,0&amp;vpa=89&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7_AS.184_1#56326bb43?vja=1&amp;pid=558bebb04&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南京自2020年至2023年每年都举办“南京和平论坛”，空后指出最新一届论坛吸引了许多国家的代表，就构建人类命运共同体以实现持久和平和可持续发展进行了热烈的讨论。F项（该论坛力求推动应对全球和平挑战的方案）解释了“南京和平论坛”的目的，并与后文最新一届论坛的内容相呼应，符合语境。故选F项。</a:t>
            </a:r>
            <a:endParaRPr lang="en-US" altLang="zh-CN" sz="2200" dirty="0"/>
          </a:p>
        </p:txBody>
      </p:sp>
      <p:sp>
        <p:nvSpPr>
          <p:cNvPr id="5" name="QB_7_BD.185_1#56cd9b163?vja=1&amp;pid=558bebb04&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86_1#56cd9b163.blank?vja=1&amp;pid=558bebb04&amp;color=0,0,0&amp;vpa=90&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7_AS.187_1#56cd9b163?vja=1&amp;pid=558bebb04&amp;color=0,0,0&amp;vtp=1"/>
          <p:cNvSpPr/>
          <p:nvPr/>
        </p:nvSpPr>
        <p:spPr>
          <a:xfrm>
            <a:off x="722376" y="33097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位于段首，为该段的主题句，应总结下文内容。空后具体列举了政府在和平教育方面的举措：资助大学和平研究、开展教师培训、将和平模块纳入中小学课程体系。A项（该市开展了和平教育项目）是对后文具体措施的概括，符合段落主旨，其中pe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education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projects与后文university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studies、peace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modules相呼应。故选A项。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B_7_BD.188_1#cc01fa5ec?vja=1&amp;pid=558bebb0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89_1#cc01fa5ec.blank?vja=1&amp;pid=558bebb04&amp;color=0,0,0&amp;vpa=91&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B_7_AS.190_1#cc01fa5ec?vja=1&amp;pid=558bebb04&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位于段末，应总结前文内容。空前指出南京从战时苦难的象征转变为和平的灯塔，且其秉承着“铭记历史、珍爱和平”的理念，激励着人们守护和平，因此，设空处应总结这一转变的意义。D项（这一转变表明正视历史如何有助于实现和平）中的</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transformation指代前文提到的转变，且呼应了文章标题“南京：一座由和平塑造的城市”。故选D项。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pic>
        <p:nvPicPr>
          <p:cNvPr id="2" name="P_6_BD#b70bc2224?vja=1&amp;pid=40a73d919&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b70bc2224?vja=1&amp;pid=40a73d919&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b70bc2224?vja=1&amp;pid=40a73d919&amp;color=0,0,0&amp;vtp=1"/>
          <p:cNvSpPr/>
          <p:nvPr/>
        </p:nvSpPr>
        <p:spPr>
          <a:xfrm>
            <a:off x="722377" y="1737184"/>
            <a:ext cx="10749631" cy="3014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1&amp;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integrate</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18" charset="0"/>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into</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18" charset="0"/>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使</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并入/融入</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endParaRPr kumimoji="0" lang="en-US" altLang="zh-CN" sz="20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&amp;2&amp;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1.blend</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18" charset="0"/>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18" charset="0"/>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将</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与</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融和</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2.thriving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.兴旺发达的；繁荣的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3.resilience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.快速恢复的能力</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4.systematic</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.系统的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5.safeguard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.捍卫；保护；保障</a:t>
            </a:r>
            <a:endParaRPr lang="en-US" altLang="zh-CN" sz="100" dirty="0"/>
          </a:p>
        </p:txBody>
      </p:sp>
      <p:pic>
        <p:nvPicPr>
          <p:cNvPr id="6" name="P_6_BD#b70bc2224?vja=1&amp;pid=40a73d919&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2625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C_4#095dc64da.fixed?vja=1&amp;pid=0991ac514&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095dc64da.fixed?vja=1&amp;pid=0991ac514&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095dc64da.fixed?vja=1&amp;pid=0991ac514&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095dc64da.fixed?vja=1&amp;pid=0991ac514&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P_6_BD#01b83c090?vja=1&amp;pid=02a767b4f&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1.Looking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long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someone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may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seem</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rude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（aggression）.</a:t>
            </a:r>
            <a:endParaRPr lang="en-US" altLang="zh-CN" sz="2000" dirty="0"/>
          </a:p>
        </p:txBody>
      </p:sp>
      <p:sp>
        <p:nvSpPr>
          <p:cNvPr id="4" name="QB_6_AN.192_1#01b83c090.blank?vja=1&amp;pid=02a767b4f&amp;color=0,0,0&amp;vpa=92&amp;vtp=1"/>
          <p:cNvSpPr/>
          <p:nvPr/>
        </p:nvSpPr>
        <p:spPr>
          <a:xfrm>
            <a:off x="7288276" y="1226312"/>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aggressive</a:t>
            </a:r>
            <a:endParaRPr lang="en-US" altLang="zh-CN" sz="2000" dirty="0"/>
          </a:p>
        </p:txBody>
      </p:sp>
      <p:sp>
        <p:nvSpPr>
          <p:cNvPr id="5" name="QB_6_AS.193_1#1e5469cf2?vja=1&amp;pid=02a767b4f&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句意为：太长时间盯着某人看可能会显得无礼且具有挑衅意味。设空处与rude并列作表语，应用形容词，意为“挑衅的”。</a:t>
            </a:r>
            <a:endParaRPr lang="en-US" altLang="zh-CN" sz="2200" dirty="0"/>
          </a:p>
        </p:txBody>
      </p:sp>
      <p:sp>
        <p:nvSpPr>
          <p:cNvPr id="6" name="QB_6_BD.194_1#fcedaa69b?vja=1&amp;pid=02a767b4f&amp;color=0,0,0&amp;vtp=1"/>
          <p:cNvSpPr/>
          <p:nvPr/>
        </p:nvSpPr>
        <p:spPr>
          <a:xfrm>
            <a:off x="722376" y="2506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economic</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remarkable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endParaRPr lang="en-US" altLang="zh-CN" sz="2000" dirty="0"/>
          </a:p>
        </p:txBody>
      </p:sp>
      <p:sp>
        <p:nvSpPr>
          <p:cNvPr id="7" name="QB_6_AN.195_1#fcedaa69b.blank?vja=1&amp;pid=02a767b4f&amp;color=0,0,0&amp;vpa=93&amp;vtp=1"/>
          <p:cNvSpPr/>
          <p:nvPr/>
        </p:nvSpPr>
        <p:spPr>
          <a:xfrm>
            <a:off x="2951671" y="2455545"/>
            <a:ext cx="8715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stability</a:t>
            </a:r>
            <a:endParaRPr lang="en-US" altLang="zh-CN" sz="2000" dirty="0"/>
          </a:p>
        </p:txBody>
      </p:sp>
      <p:sp>
        <p:nvSpPr>
          <p:cNvPr id="8" name="QB_6_AS.196_1#fcedaa69b?vja=1&amp;pid=02a767b4f&amp;color=0,0,0&amp;vtp=1"/>
          <p:cNvSpPr/>
          <p:nvPr/>
        </p:nvSpPr>
        <p:spPr>
          <a:xfrm>
            <a:off x="722376" y="3309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句意为：由于经济稳定，我国在科学技术方面取得了许多显著的进步。设空处作介词to的宾语，其前有形容词economic修饰，应用名词stability，意为“稳定”，为不可数名词。</a:t>
            </a:r>
            <a:endParaRPr lang="en-US" altLang="zh-CN" sz="2200" dirty="0"/>
          </a:p>
        </p:txBody>
      </p:sp>
      <p:sp>
        <p:nvSpPr>
          <p:cNvPr id="9" name="QB_6_BD.197_1#524285a6f?vja=1&amp;pid=02a767b4f&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more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endParaRPr lang="en-US" altLang="zh-CN" sz="2000" dirty="0"/>
          </a:p>
        </p:txBody>
      </p:sp>
      <p:sp>
        <p:nvSpPr>
          <p:cNvPr id="10" name="QB_6_AN.198_1#524285a6f.blank?vja=1&amp;pid=02a767b4f&amp;color=0,0,0&amp;vpa=94&amp;vtp=1"/>
          <p:cNvSpPr/>
          <p:nvPr/>
        </p:nvSpPr>
        <p:spPr>
          <a:xfrm>
            <a:off x="4553014" y="4078859"/>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academic</a:t>
            </a:r>
            <a:endParaRPr lang="en-US" altLang="zh-CN" sz="2000" dirty="0"/>
          </a:p>
        </p:txBody>
      </p:sp>
      <p:sp>
        <p:nvSpPr>
          <p:cNvPr id="11" name="QB_6_AS.199_1#524285a6f?vja=1&amp;pid=02a767b4f&amp;color=0,0,0&amp;vtp=1"/>
          <p:cNvSpPr/>
          <p:nvPr/>
        </p:nvSpPr>
        <p:spPr>
          <a:xfrm>
            <a:off x="722376" y="4541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句意为：作者选择了一种更具学术性的方法。此处修饰名词approach，作定语，且其前有副词more修饰，应用形容词academic，意为“学术性的”。故填academic。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6_BD#4103c8b58?vja=1&amp;pid=9465f2f66&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nearby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volcano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erupted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（violent）,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sending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hail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molten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rock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boiling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mud.</a:t>
            </a:r>
            <a:endParaRPr lang="en-US" altLang="zh-CN" sz="2000" dirty="0"/>
          </a:p>
        </p:txBody>
      </p:sp>
      <p:sp>
        <p:nvSpPr>
          <p:cNvPr id="4" name="QB_6_AN.2_1#4103c8b58.blank?vja=1&amp;pid=9465f2f66&amp;color=0,0,0&amp;vpa=1&amp;vtp=1"/>
          <p:cNvSpPr/>
          <p:nvPr/>
        </p:nvSpPr>
        <p:spPr>
          <a:xfrm>
            <a:off x="4153218" y="1226312"/>
            <a:ext cx="957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violently</a:t>
            </a:r>
            <a:endParaRPr lang="en-US" altLang="zh-CN" sz="2000" dirty="0"/>
          </a:p>
        </p:txBody>
      </p:sp>
      <p:sp>
        <p:nvSpPr>
          <p:cNvPr id="5" name="QB_6_AS.3_1#1e46320e8?vja=1&amp;pid=9465f2f66&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句意为：一座附近的火山猛烈爆发，喷出大量熔岩和沸腾的泥浆。设空处修饰动词erupted，应用副词作状语，故填violently。</a:t>
            </a:r>
            <a:endParaRPr lang="en-US" altLang="zh-CN" sz="2200" dirty="0"/>
          </a:p>
        </p:txBody>
      </p:sp>
      <p:sp>
        <p:nvSpPr>
          <p:cNvPr id="6" name="QB_6_BD.4_1#c8ffb9c88?vja=1&amp;pid=9465f2f66&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town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liberate）</a:t>
            </a:r>
            <a:endParaRPr lang="en-US" altLang="zh-CN" sz="2000" dirty="0"/>
          </a:p>
        </p:txBody>
      </p:sp>
      <p:sp>
        <p:nvSpPr>
          <p:cNvPr id="7" name="QB_6_AN.5_1#c8ffb9c88.blank?vja=1&amp;pid=9465f2f66&amp;color=0,0,0&amp;vpa=2&amp;vtp=1"/>
          <p:cNvSpPr/>
          <p:nvPr/>
        </p:nvSpPr>
        <p:spPr>
          <a:xfrm>
            <a:off x="3100832" y="2849245"/>
            <a:ext cx="1465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liberated</a:t>
            </a:r>
            <a:endParaRPr lang="en-US" altLang="zh-CN" sz="2000" dirty="0"/>
          </a:p>
        </p:txBody>
      </p:sp>
      <p:sp>
        <p:nvSpPr>
          <p:cNvPr id="8" name="QB_6_AN.6_1#c8ffb9c88.blank?vja=1&amp;pid=9465f2f66&amp;color=0,0,0&amp;vpa=3&amp;vtp=1"/>
          <p:cNvSpPr/>
          <p:nvPr/>
        </p:nvSpPr>
        <p:spPr>
          <a:xfrm>
            <a:off x="757301" y="3230245"/>
            <a:ext cx="1027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liberation</a:t>
            </a:r>
            <a:endParaRPr lang="en-US" altLang="zh-CN" sz="2000" dirty="0"/>
          </a:p>
        </p:txBody>
      </p:sp>
      <p:sp>
        <p:nvSpPr>
          <p:cNvPr id="9" name="QB_6_AS.7_1#c8ffb9c88?vja=1&amp;pid=9465f2f66&amp;color=0,0,0&amp;vtp=1"/>
          <p:cNvSpPr/>
          <p:nvPr/>
        </p:nvSpPr>
        <p:spPr>
          <a:xfrm>
            <a:off x="722376" y="3690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句意为：这座小镇最终得以解放时，所有当地人都聚在一起，庆祝其解放。第一空作时间状语从句的谓语，从句主语the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town与liberate之间为被动关系，且根据got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together可知，此处应用一般过去时，主语为第三人称单数，助动词用was；第二空前有形容词性物主代词修饰，应用名词，作celebrating的宾语，意为“解放”。</a:t>
            </a:r>
            <a:endParaRPr lang="en-US" altLang="zh-CN" sz="2200" dirty="0"/>
          </a:p>
        </p:txBody>
      </p:sp>
      <p:sp>
        <p:nvSpPr>
          <p:cNvPr id="3" name="QB_6_BD.8_1#4819f0e67?vja=1&amp;pid=9465f2f66&amp;color=0,0,0&amp;vtp=1">
            <a:extLst>
              <a:ext uri="{FF2B5EF4-FFF2-40B4-BE49-F238E27FC236}">
                <a16:creationId xmlns:a16="http://schemas.microsoft.com/office/drawing/2014/main" id="{5475A220-E392-21E8-D464-0E9DA9B29318}"/>
              </a:ext>
            </a:extLst>
          </p:cNvPr>
          <p:cNvSpPr/>
          <p:nvPr/>
        </p:nvSpPr>
        <p:spPr>
          <a:xfrm>
            <a:off x="722376" y="522300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3.Absorbed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presence.</a:t>
            </a:r>
            <a:endParaRPr lang="en-US" altLang="zh-CN" sz="2000" dirty="0"/>
          </a:p>
        </p:txBody>
      </p:sp>
      <p:sp>
        <p:nvSpPr>
          <p:cNvPr id="10" name="QB_6_AS.10_1#4819f0e67?vja=1&amp;pid=9465f2f66&amp;color=0,0,0&amp;vtp=1">
            <a:extLst>
              <a:ext uri="{FF2B5EF4-FFF2-40B4-BE49-F238E27FC236}">
                <a16:creationId xmlns:a16="http://schemas.microsoft.com/office/drawing/2014/main" id="{F28E0541-560A-03D8-D798-A1C736B53BEE}"/>
              </a:ext>
            </a:extLst>
          </p:cNvPr>
          <p:cNvSpPr/>
          <p:nvPr/>
        </p:nvSpPr>
        <p:spPr>
          <a:xfrm>
            <a:off x="722376" y="5651549"/>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句意为：她全神贯注地工作，几乎没有注意到他在场。设空处修饰形容词aware，应用副词作状语。</a:t>
            </a:r>
            <a:endParaRPr lang="en-US" altLang="zh-CN" sz="2200" dirty="0"/>
          </a:p>
        </p:txBody>
      </p:sp>
      <p:sp>
        <p:nvSpPr>
          <p:cNvPr id="11" name="QB_6_AN.9_1#4819f0e67.blank?vja=1&amp;pid=9465f2f66&amp;color=0,0,0&amp;vpa=4&amp;vtp=1">
            <a:extLst>
              <a:ext uri="{FF2B5EF4-FFF2-40B4-BE49-F238E27FC236}">
                <a16:creationId xmlns:a16="http://schemas.microsoft.com/office/drawing/2014/main" id="{E7D433E7-CDD9-9438-F0D6-67C6B652AECD}"/>
              </a:ext>
            </a:extLst>
          </p:cNvPr>
          <p:cNvSpPr/>
          <p:nvPr/>
        </p:nvSpPr>
        <p:spPr>
          <a:xfrm>
            <a:off x="4575239" y="5172202"/>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barely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9" grpId="0" build="p" animBg="1"/>
      <p:bldP spid="10" grpId="0" build="p" animBg="1"/>
      <p:bldP spid="11"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B_6_BD.200_1#aa200bf19?vja=1&amp;pid=02a767b4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agreement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talks.</a:t>
            </a:r>
            <a:endParaRPr lang="en-US" altLang="zh-CN" sz="2000" dirty="0"/>
          </a:p>
        </p:txBody>
      </p:sp>
      <p:sp>
        <p:nvSpPr>
          <p:cNvPr id="3" name="QB_6_AN.201_1#aa200bf19.blank?vja=1&amp;pid=02a767b4f&amp;color=0,0,0&amp;vpa=95&amp;vtp=1"/>
          <p:cNvSpPr/>
          <p:nvPr/>
        </p:nvSpPr>
        <p:spPr>
          <a:xfrm>
            <a:off x="3586226" y="845313"/>
            <a:ext cx="15763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representatives</a:t>
            </a:r>
            <a:endParaRPr lang="en-US" altLang="zh-CN" sz="2000" dirty="0"/>
          </a:p>
        </p:txBody>
      </p:sp>
      <p:sp>
        <p:nvSpPr>
          <p:cNvPr id="4" name="QB_6_AS.202_1#aa200bf19?vja=1&amp;pid=02a767b4f&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没有达成协议，在场的代表要求再进行一轮会谈。设空处作主语，应用名词，根据语境可知，此处表示“代表”，representative意为“代表”时为可数名词。其前无限定词修饰，故应用名词复数形式。故填representatives。</a:t>
            </a:r>
            <a:endParaRPr lang="en-US" altLang="zh-CN" sz="2200" dirty="0"/>
          </a:p>
        </p:txBody>
      </p:sp>
      <p:sp>
        <p:nvSpPr>
          <p:cNvPr id="5" name="QB_6_BD.203_1#dd7f16809?vja=1&amp;pid=02a767b4f&amp;color=0,0,0&amp;vtp=1"/>
          <p:cNvSpPr/>
          <p:nvPr/>
        </p:nvSpPr>
        <p:spPr>
          <a:xfrm>
            <a:off x="722376" y="2506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Nobel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great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stability.</a:t>
            </a:r>
            <a:endParaRPr lang="en-US" altLang="zh-CN" sz="2000" dirty="0"/>
          </a:p>
        </p:txBody>
      </p:sp>
      <p:sp>
        <p:nvSpPr>
          <p:cNvPr id="6" name="QB_6_AN.204_1#dd7f16809.blank?vja=1&amp;pid=02a767b4f&amp;color=0,0,0&amp;vpa=96&amp;vtp=1"/>
          <p:cNvSpPr/>
          <p:nvPr/>
        </p:nvSpPr>
        <p:spPr>
          <a:xfrm>
            <a:off x="8587677" y="2468245"/>
            <a:ext cx="1393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contributions</a:t>
            </a:r>
            <a:endParaRPr lang="en-US" altLang="zh-CN" sz="2000" dirty="0"/>
          </a:p>
        </p:txBody>
      </p:sp>
      <p:sp>
        <p:nvSpPr>
          <p:cNvPr id="7" name="QB_6_AS.205_1#dd7f16809?vja=1&amp;pid=02a767b4f&amp;color=0,0,0&amp;vtp=1"/>
          <p:cNvSpPr/>
          <p:nvPr/>
        </p:nvSpPr>
        <p:spPr>
          <a:xfrm>
            <a:off x="722376" y="33097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句意为：诺贝尔和平奖授予为维护世界和平与稳定作出重大贡献的人士。分析句子结构可知，设空处被great修饰，作have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made的宾语，应用contribute的名词形式contribution，意为“贡献”，为可数名词，此处无限定词，表泛指，应用复数形式contributions。固定短语make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contributions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作出贡献”。故填contributions。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B_6_BD.206_1#b5cdd5186?vja=1&amp;pid=02a767b4f&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Gilbert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magnetic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（磁性的）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relevant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well-established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endParaRPr lang="en-US" altLang="zh-CN" sz="2000" dirty="0"/>
          </a:p>
        </p:txBody>
      </p:sp>
      <p:sp>
        <p:nvSpPr>
          <p:cNvPr id="3" name="QB_6_AN.207_1#b5cdd5186.blank?vja=1&amp;pid=02a767b4f&amp;color=0,0,0&amp;vpa=97&amp;vtp=1"/>
          <p:cNvSpPr/>
          <p:nvPr/>
        </p:nvSpPr>
        <p:spPr>
          <a:xfrm>
            <a:off x="9574530" y="858013"/>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4" name="QB_6_AS.208_1#b5cdd5186?vja=1&amp;pid=02a767b4f&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句意为：然后，吉尔伯特进行了几次与天文学这一成熟的自然知识分支有关的磁性实验。be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relevant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有关”，为固定搭配。故填to。</a:t>
            </a:r>
            <a:endParaRPr lang="en-US" altLang="zh-CN" sz="2200" dirty="0"/>
          </a:p>
        </p:txBody>
      </p:sp>
      <p:sp>
        <p:nvSpPr>
          <p:cNvPr id="5" name="QB_6_BD.209_1#e811e3611?vja=1&amp;pid=02a767b4f&amp;color=0,0,0&amp;vtp=1"/>
          <p:cNvSpPr/>
          <p:nvPr/>
        </p:nvSpPr>
        <p:spPr>
          <a:xfrm>
            <a:off x="722376" y="2496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refers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atmosphere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short-wave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radiation.</a:t>
            </a:r>
            <a:endParaRPr lang="en-US" altLang="zh-CN" sz="2000" dirty="0"/>
          </a:p>
        </p:txBody>
      </p:sp>
      <p:sp>
        <p:nvSpPr>
          <p:cNvPr id="6" name="QB_6_AN.210_1#e811e3611.blank?vja=1&amp;pid=02a767b4f&amp;color=0,0,0&amp;vpa=98&amp;vtp=1"/>
          <p:cNvSpPr/>
          <p:nvPr/>
        </p:nvSpPr>
        <p:spPr>
          <a:xfrm>
            <a:off x="5657469" y="24588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6_AS.211_1#e811e3611?vja=1&amp;pid=02a767b4f&amp;color=0,0,0&amp;vtp=1"/>
          <p:cNvSpPr/>
          <p:nvPr/>
        </p:nvSpPr>
        <p:spPr>
          <a:xfrm>
            <a:off x="722376" y="3297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句意为：“自然”温室效应指的是太阳的热量进入大气层，以短波辐射的形式使地球表面变暖这一事实。refer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to是固定短语，意为“指的是”。故填to。</a:t>
            </a:r>
            <a:endParaRPr lang="en-US" altLang="zh-CN" sz="2200" dirty="0"/>
          </a:p>
        </p:txBody>
      </p:sp>
      <p:sp>
        <p:nvSpPr>
          <p:cNvPr id="8" name="QB_6_BD.212_1#90e2d3cc1?vja=1&amp;pid=02a767b4f&amp;color=0,0,0&amp;vtp=1"/>
          <p:cNvSpPr/>
          <p:nvPr/>
        </p:nvSpPr>
        <p:spPr>
          <a:xfrm>
            <a:off x="722376" y="4091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sum</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endParaRPr lang="en-US" altLang="zh-CN" sz="2000" dirty="0"/>
          </a:p>
        </p:txBody>
      </p:sp>
      <p:sp>
        <p:nvSpPr>
          <p:cNvPr id="9" name="QB_6_AN.213_1#90e2d3cc1.blank?vja=1&amp;pid=02a767b4f&amp;color=0,0,0&amp;vpa=99&amp;vtp=1"/>
          <p:cNvSpPr/>
          <p:nvPr/>
        </p:nvSpPr>
        <p:spPr>
          <a:xfrm>
            <a:off x="1927035" y="4040759"/>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up</a:t>
            </a:r>
            <a:endParaRPr lang="en-US" altLang="zh-CN" sz="2000" dirty="0"/>
          </a:p>
        </p:txBody>
      </p:sp>
      <p:sp>
        <p:nvSpPr>
          <p:cNvPr id="10" name="QB_6_AS.214_1#90e2d3cc1?vja=1&amp;pid=02a767b4f&amp;color=0,0,0&amp;vtp=1"/>
          <p:cNvSpPr/>
          <p:nvPr/>
        </p:nvSpPr>
        <p:spPr>
          <a:xfrm>
            <a:off x="722376" y="45162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句意为：总之，我想说，你不应该只依赖于某些特定的方法。to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up意为“总之；概括起来说”，为固定搭配。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B_6_BD.215_1#65f057159?vja=1&amp;pid=02a767b4f&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company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branches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financial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crisis.</a:t>
            </a:r>
            <a:endParaRPr lang="en-US" altLang="zh-CN" sz="2000" dirty="0"/>
          </a:p>
        </p:txBody>
      </p:sp>
      <p:sp>
        <p:nvSpPr>
          <p:cNvPr id="3" name="QB_6_AN.216_1#65f057159.blank?vja=1&amp;pid=02a767b4f&amp;color=0,0,0&amp;vpa=100&amp;vtp=1"/>
          <p:cNvSpPr/>
          <p:nvPr/>
        </p:nvSpPr>
        <p:spPr>
          <a:xfrm>
            <a:off x="2559622" y="858013"/>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made</a:t>
            </a:r>
            <a:endParaRPr lang="en-US" altLang="zh-CN" sz="2000" dirty="0"/>
          </a:p>
        </p:txBody>
      </p:sp>
      <p:sp>
        <p:nvSpPr>
          <p:cNvPr id="4" name="QB_6_AS.217_1#65f057159?vja=1&amp;pid=02a767b4f&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句意为：这家在全国有三十多家分公司的公司正面临着严重的财务危机。be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组成”。分析句子结构可知，设空处作后置定语，故填made。</a:t>
            </a:r>
            <a:endParaRPr lang="en-US" altLang="zh-CN" sz="2200" dirty="0"/>
          </a:p>
        </p:txBody>
      </p:sp>
      <p:sp>
        <p:nvSpPr>
          <p:cNvPr id="5" name="QB_6_BD.218_1#3808d7134?vja=1&amp;pid=02a767b4f&amp;color=0,0,0&amp;vtp=1"/>
          <p:cNvSpPr/>
          <p:nvPr/>
        </p:nvSpPr>
        <p:spPr>
          <a:xfrm>
            <a:off x="722376" y="2496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messages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mischievous.</a:t>
            </a:r>
            <a:endParaRPr lang="en-US" altLang="zh-CN" sz="2000" dirty="0"/>
          </a:p>
        </p:txBody>
      </p:sp>
      <p:sp>
        <p:nvSpPr>
          <p:cNvPr id="6" name="QB_6_AN.219_1#3808d7134.blank?vja=1&amp;pid=02a767b4f&amp;color=0,0,0&amp;vpa=101&amp;vtp=1"/>
          <p:cNvSpPr/>
          <p:nvPr/>
        </p:nvSpPr>
        <p:spPr>
          <a:xfrm>
            <a:off x="8394637" y="2458847"/>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7" name="QB_6_AS.220_1#3808d7134?vja=1&amp;pid=02a767b4f&amp;color=0,0,0&amp;vtp=1"/>
          <p:cNvSpPr/>
          <p:nvPr/>
        </p:nvSpPr>
        <p:spPr>
          <a:xfrm>
            <a:off x="722376" y="32970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句意为：正是幽默与更严肃的信息的结合使马克·吐温的写作有趣，而且经常充满恶作剧。分析句子结构可知，若将It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is和设空处去掉，句子的结构和语义完整，故此处应是强调句结构：it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is/was+被强调部分+that/who+其他成分。此处强调主语the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combination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serious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messages。故填that。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P_6_BD#6cecaf3e1?vja=1&amp;pid=8b060476e&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根据提示补全或翻译句子。</a:t>
            </a:r>
            <a:endParaRPr lang="en-US" altLang="zh-CN" sz="2000" dirty="0"/>
          </a:p>
        </p:txBody>
      </p:sp>
      <p:sp>
        <p:nvSpPr>
          <p:cNvPr id="3" name="QO_6_BD.221_1#39984f809?vja=1&amp;pid=8b060476e&amp;color=0,0,0&amp;vtp=1"/>
          <p:cNvSpPr/>
          <p:nvPr/>
        </p:nvSpPr>
        <p:spPr>
          <a:xfrm>
            <a:off x="722376" y="1277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1.人造卫星在收集飓风相关信息方面显然发挥了重要的作用。</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Satellites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obviously____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gathering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hurricanes.</a:t>
            </a:r>
            <a:endParaRPr lang="en-US" altLang="zh-CN" sz="2000" dirty="0"/>
          </a:p>
        </p:txBody>
      </p:sp>
      <p:sp>
        <p:nvSpPr>
          <p:cNvPr id="4" name="QO_6_AN.222_1#39984f809?vja=1&amp;pid=8b060476e&amp;color=0,0,0&amp;vtp=1"/>
          <p:cNvSpPr/>
          <p:nvPr/>
        </p:nvSpPr>
        <p:spPr>
          <a:xfrm>
            <a:off x="722376" y="2034159"/>
            <a:ext cx="10753344" cy="347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important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role/part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in或play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significant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role/part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5" name="QB_6_BD.223_1#c0ab8aa71?vja=1&amp;pid=8b060476e&amp;color=0,0,0&amp;vtp=1"/>
          <p:cNvSpPr/>
          <p:nvPr/>
        </p:nvSpPr>
        <p:spPr>
          <a:xfrm>
            <a:off x="722376" y="2420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2.显微镜为我们开启了一个全新的世界，直观地为无数科学突破奠定了基础。</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microscope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breakthroughs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visually.</a:t>
            </a:r>
            <a:endParaRPr lang="en-US" altLang="zh-CN" sz="2000" dirty="0"/>
          </a:p>
        </p:txBody>
      </p:sp>
      <p:sp>
        <p:nvSpPr>
          <p:cNvPr id="6" name="QB_6_AN.224_1#c0ab8aa71.blank?vja=1&amp;pid=8b060476e&amp;color=0,0,0&amp;vpa=102&amp;vtp=1"/>
          <p:cNvSpPr/>
          <p:nvPr/>
        </p:nvSpPr>
        <p:spPr>
          <a:xfrm>
            <a:off x="7307009" y="2750947"/>
            <a:ext cx="1408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laid/provided</a:t>
            </a:r>
            <a:endParaRPr lang="en-US" altLang="zh-CN" sz="2000" dirty="0"/>
          </a:p>
        </p:txBody>
      </p:sp>
      <p:sp>
        <p:nvSpPr>
          <p:cNvPr id="7" name="QB_6_AN.225_1#c0ab8aa71.blank?vja=1&amp;pid=8b060476e&amp;color=0,0,0&amp;vpa=103&amp;vtp=1"/>
          <p:cNvSpPr/>
          <p:nvPr/>
        </p:nvSpPr>
        <p:spPr>
          <a:xfrm>
            <a:off x="8976424" y="2763647"/>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8" name="QB_6_AN.226_1#c0ab8aa71.blank?vja=1&amp;pid=8b060476e&amp;color=0,0,0&amp;vpa=104&amp;vtp=1"/>
          <p:cNvSpPr/>
          <p:nvPr/>
        </p:nvSpPr>
        <p:spPr>
          <a:xfrm>
            <a:off x="9617139" y="2763647"/>
            <a:ext cx="1762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foundation（s）</a:t>
            </a:r>
            <a:endParaRPr lang="en-US" altLang="zh-CN" sz="2000" dirty="0"/>
          </a:p>
        </p:txBody>
      </p:sp>
      <p:sp>
        <p:nvSpPr>
          <p:cNvPr id="9" name="QB_6_AN.227_1#c0ab8aa71.blank?vja=1&amp;pid=8b060476e&amp;color=0,0,0&amp;vpa=105&amp;vtp=1"/>
          <p:cNvSpPr/>
          <p:nvPr/>
        </p:nvSpPr>
        <p:spPr>
          <a:xfrm>
            <a:off x="782701" y="3144647"/>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10" name="QB_6_BD.228_1#38d7a4546?vja=1&amp;pid=8b060476e&amp;color=0,0,0&amp;vtp=1"/>
          <p:cNvSpPr/>
          <p:nvPr/>
        </p:nvSpPr>
        <p:spPr>
          <a:xfrm>
            <a:off x="722376" y="3563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3.历史上已经出现了不同风格的书法，每一种都有自己鲜明的特点和艺术传统风格。（emerge）</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calligraphy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characteristics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conventions.</a:t>
            </a:r>
            <a:endParaRPr lang="en-US" altLang="zh-CN" sz="2000" dirty="0"/>
          </a:p>
        </p:txBody>
      </p:sp>
      <p:sp>
        <p:nvSpPr>
          <p:cNvPr id="11" name="QB_6_AN.229_1#38d7a4546.blank?vja=1&amp;pid=8b060476e&amp;color=0,0,0&amp;vpa=106&amp;vtp=1"/>
          <p:cNvSpPr/>
          <p:nvPr/>
        </p:nvSpPr>
        <p:spPr>
          <a:xfrm>
            <a:off x="4296728" y="39066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12" name="QB_6_AN.230_1#38d7a4546.blank?vja=1&amp;pid=8b060476e&amp;color=0,0,0&amp;vpa=107&amp;vtp=1"/>
          <p:cNvSpPr/>
          <p:nvPr/>
        </p:nvSpPr>
        <p:spPr>
          <a:xfrm>
            <a:off x="5170424" y="3893947"/>
            <a:ext cx="92570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emerged</a:t>
            </a:r>
            <a:endParaRPr lang="en-US" altLang="zh-CN" sz="2000" dirty="0"/>
          </a:p>
        </p:txBody>
      </p:sp>
      <p:sp>
        <p:nvSpPr>
          <p:cNvPr id="13" name="QB_6_AN.231_1#38d7a4546.blank?vja=1&amp;pid=8b060476e&amp;color=0,0,0&amp;vpa=108&amp;vtp=1"/>
          <p:cNvSpPr/>
          <p:nvPr/>
        </p:nvSpPr>
        <p:spPr>
          <a:xfrm>
            <a:off x="6488621" y="3893947"/>
            <a:ext cx="1436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throughout/in</a:t>
            </a:r>
            <a:endParaRPr lang="en-US" altLang="zh-CN" sz="2000" dirty="0"/>
          </a:p>
        </p:txBody>
      </p:sp>
      <p:sp>
        <p:nvSpPr>
          <p:cNvPr id="14" name="QB_6_AN.232_1#38d7a4546.blank?vja=1&amp;pid=8b060476e&amp;color=0,0,0&amp;vpa=109&amp;vtp=1"/>
          <p:cNvSpPr/>
          <p:nvPr/>
        </p:nvSpPr>
        <p:spPr>
          <a:xfrm>
            <a:off x="8276717" y="3893947"/>
            <a:ext cx="760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history</a:t>
            </a:r>
            <a:endParaRPr lang="en-US" altLang="zh-CN" sz="2000" dirty="0"/>
          </a:p>
        </p:txBody>
      </p:sp>
      <p:sp>
        <p:nvSpPr>
          <p:cNvPr id="15" name="QB_6_BD.233_1#64efa06b2?vja=1&amp;pid=8b060476e&amp;color=0,0,0&amp;vtp=1"/>
          <p:cNvSpPr/>
          <p:nvPr/>
        </p:nvSpPr>
        <p:spPr>
          <a:xfrm>
            <a:off x="722376" y="4706747"/>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4.她发现桌子上放着一个盒子，上面附着一张卡片，写着“生日快乐”。（with复合结构；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attach）</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table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birthday”.</a:t>
            </a:r>
            <a:endParaRPr lang="en-US" altLang="zh-CN" sz="2000" dirty="0"/>
          </a:p>
        </p:txBody>
      </p:sp>
      <p:sp>
        <p:nvSpPr>
          <p:cNvPr id="16" name="QB_6_AN.234_1#64efa06b2.blank?vja=1&amp;pid=8b060476e&amp;color=0,0,0&amp;vpa=110&amp;vtp=1"/>
          <p:cNvSpPr/>
          <p:nvPr/>
        </p:nvSpPr>
        <p:spPr>
          <a:xfrm>
            <a:off x="5234940" y="5049647"/>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17" name="QB_6_AN.235_1#64efa06b2.blank?vja=1&amp;pid=8b060476e&amp;color=0,0,0&amp;vpa=111&amp;vtp=1"/>
          <p:cNvSpPr/>
          <p:nvPr/>
        </p:nvSpPr>
        <p:spPr>
          <a:xfrm>
            <a:off x="6085713" y="5049647"/>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8" name="QB_6_AN.236_1#64efa06b2.blank?vja=1&amp;pid=8b060476e&amp;color=0,0,0&amp;vpa=112&amp;vtp=1"/>
          <p:cNvSpPr/>
          <p:nvPr/>
        </p:nvSpPr>
        <p:spPr>
          <a:xfrm>
            <a:off x="6606286" y="5049647"/>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card</a:t>
            </a:r>
            <a:endParaRPr lang="en-US" altLang="zh-CN" sz="2000" dirty="0"/>
          </a:p>
        </p:txBody>
      </p:sp>
      <p:sp>
        <p:nvSpPr>
          <p:cNvPr id="19" name="QB_6_AN.237_1#64efa06b2.blank?vja=1&amp;pid=8b060476e&amp;color=0,0,0&amp;vpa=113&amp;vtp=1"/>
          <p:cNvSpPr/>
          <p:nvPr/>
        </p:nvSpPr>
        <p:spPr>
          <a:xfrm>
            <a:off x="7406259" y="5049647"/>
            <a:ext cx="901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attached</a:t>
            </a:r>
            <a:endParaRPr lang="en-US" altLang="zh-CN" sz="2000" dirty="0"/>
          </a:p>
        </p:txBody>
      </p:sp>
      <p:sp>
        <p:nvSpPr>
          <p:cNvPr id="20" name="QB_6_AN.238_1#64efa06b2.blank?vja=1&amp;pid=8b060476e&amp;color=0,0,0&amp;vpa=114&amp;vtp=1"/>
          <p:cNvSpPr/>
          <p:nvPr/>
        </p:nvSpPr>
        <p:spPr>
          <a:xfrm>
            <a:off x="8612632" y="5049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21" name="QB_6_AN.239_1#64efa06b2.blank?vja=1&amp;pid=8b060476e&amp;color=0,0,0&amp;vpa=115&amp;vtp=1"/>
          <p:cNvSpPr/>
          <p:nvPr/>
        </p:nvSpPr>
        <p:spPr>
          <a:xfrm>
            <a:off x="9196705" y="5049647"/>
            <a:ext cx="196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P spid="8" grpId="0" build="p" animBg="1"/>
      <p:bldP spid="9" grpId="0" build="p" animBg="1"/>
      <p:bldP spid="11" grpId="0" build="p" animBg="1"/>
      <p:bldP spid="12" grpId="0" build="p" animBg="1"/>
      <p:bldP spid="13" grpId="0" build="p" animBg="1"/>
      <p:bldP spid="14" grpId="0" build="p" animBg="1"/>
      <p:bldP spid="16" grpId="0" build="p" animBg="1"/>
      <p:bldP spid="17" grpId="0" build="p" animBg="1"/>
      <p:bldP spid="18" grpId="0" build="p" animBg="1"/>
      <p:bldP spid="19" grpId="0" build="p" animBg="1"/>
      <p:bldP spid="20" grpId="0" build="p" animBg="1"/>
      <p:bldP spid="21"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0_1#1f469371f?vja=1&amp;pid=8b060476e&amp;color=0,0,0&amp;vtp=1">
            <a:extLst>
              <a:ext uri="{FF2B5EF4-FFF2-40B4-BE49-F238E27FC236}">
                <a16:creationId xmlns:a16="http://schemas.microsoft.com/office/drawing/2014/main" id="{2D43030D-9A28-5406-81F1-8FFD6BB3DF98}"/>
              </a:ext>
            </a:extLst>
          </p:cNvPr>
          <p:cNvSpPr/>
          <p:nvPr/>
        </p:nvSpPr>
        <p:spPr>
          <a:xfrm>
            <a:off x="722376" y="900000"/>
            <a:ext cx="10753344" cy="728853"/>
          </a:xfrm>
          <a:prstGeom prst="rect">
            <a:avLst/>
          </a:prstGeom>
          <a:noFill/>
          <a:ln/>
        </p:spPr>
        <p:txBody>
          <a:bodyPr wrap="square" lIns="0" tIns="0" rIns="0" bIns="0" rtlCol="0" anchor="t"/>
          <a:lstStyle/>
          <a:p>
            <a:pPr algn="l" latinLnBrk="1">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5.词汇是语言的一个重要部分，就像一栋楼的砖块。（brick）</a:t>
            </a:r>
            <a:endParaRPr lang="en-US" altLang="zh-CN" sz="2000" dirty="0"/>
          </a:p>
          <a:p>
            <a:pPr algn="l" latinLnBrk="1">
              <a:lnSpc>
                <a:spcPct val="1250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a:t>
            </a:r>
            <a:endParaRPr lang="en-US" altLang="zh-CN" sz="2000" dirty="0"/>
          </a:p>
        </p:txBody>
      </p:sp>
      <p:sp>
        <p:nvSpPr>
          <p:cNvPr id="3" name="QB_6_AN.241_1#1f469371f.blank?vja=1&amp;pid=8b060476e&amp;color=0,0,0&amp;vpa=116&amp;vtp=1">
            <a:extLst>
              <a:ext uri="{FF2B5EF4-FFF2-40B4-BE49-F238E27FC236}">
                <a16:creationId xmlns:a16="http://schemas.microsoft.com/office/drawing/2014/main" id="{7A4C5C7F-A165-DCDF-5DD4-77833111EB7A}"/>
              </a:ext>
            </a:extLst>
          </p:cNvPr>
          <p:cNvSpPr/>
          <p:nvPr/>
        </p:nvSpPr>
        <p:spPr>
          <a:xfrm>
            <a:off x="820800" y="1230200"/>
            <a:ext cx="8741347"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Vocabulary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important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language,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just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bricks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building.</a:t>
            </a:r>
            <a:endParaRPr lang="en-US" altLang="zh-CN" sz="2000" dirty="0"/>
          </a:p>
        </p:txBody>
      </p:sp>
    </p:spTree>
    <p:extLst>
      <p:ext uri="{BB962C8B-B14F-4D97-AF65-F5344CB8AC3E}">
        <p14:creationId xmlns:p14="http://schemas.microsoft.com/office/powerpoint/2010/main" val="10585442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P_6_BD#35f4bc3bc?vja=1&amp;pid=10563b673&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在空白处填入括号内单词的正确形式。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1.More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seven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million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people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（affect）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drought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country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last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year.</a:t>
            </a:r>
            <a:endParaRPr lang="en-US" altLang="zh-CN" sz="2000" dirty="0"/>
          </a:p>
        </p:txBody>
      </p:sp>
      <p:sp>
        <p:nvSpPr>
          <p:cNvPr id="4" name="QB_6_AN.243_1#35f4bc3bc.blank?vja=1&amp;pid=10563b673&amp;color=0,0,0&amp;vpa=117&amp;vtp=1"/>
          <p:cNvSpPr/>
          <p:nvPr/>
        </p:nvSpPr>
        <p:spPr>
          <a:xfrm>
            <a:off x="4578414" y="1239012"/>
            <a:ext cx="1489266"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affected</a:t>
            </a:r>
            <a:endParaRPr lang="en-US" altLang="zh-CN" sz="2000" dirty="0"/>
          </a:p>
        </p:txBody>
      </p:sp>
      <p:sp>
        <p:nvSpPr>
          <p:cNvPr id="5" name="QB_6_AS.244_1#64be8171b?vja=1&amp;pid=10563b673&amp;color=0,0,0&amp;vtp=1"/>
          <p:cNvSpPr/>
          <p:nvPr/>
        </p:nvSpPr>
        <p:spPr>
          <a:xfrm>
            <a:off x="722376" y="1696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句意为：去年那个国家有700多万人受到干旱的影响。设空处作谓语，主语和affect之间是被动关系，应用被动语态；根据时间状语last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year可知，应用一般过去时；主语是More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million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people，谓语应用复数形式，故填were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affected。</a:t>
            </a:r>
            <a:endParaRPr lang="en-US" altLang="zh-CN" sz="2200" dirty="0"/>
          </a:p>
        </p:txBody>
      </p:sp>
      <p:sp>
        <p:nvSpPr>
          <p:cNvPr id="6" name="QB_6_BD.245_1#19f475376?vja=1&amp;pid=10563b673&amp;color=0,0,0&amp;vtp=1"/>
          <p:cNvSpPr/>
          <p:nvPr/>
        </p:nvSpPr>
        <p:spPr>
          <a:xfrm>
            <a:off x="722376" y="2877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apartment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reasonable.</a:t>
            </a:r>
            <a:endParaRPr lang="en-US" altLang="zh-CN" sz="2000" dirty="0"/>
          </a:p>
        </p:txBody>
      </p:sp>
      <p:sp>
        <p:nvSpPr>
          <p:cNvPr id="7" name="QB_6_AN.246_1#19f475376.blank?vja=1&amp;pid=10563b673&amp;color=0,0,0&amp;vpa=118&amp;vtp=1"/>
          <p:cNvSpPr/>
          <p:nvPr/>
        </p:nvSpPr>
        <p:spPr>
          <a:xfrm>
            <a:off x="4905058" y="2839847"/>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8" name="QB_6_AS.247_1#19f475376?vja=1&amp;pid=10563b673&amp;color=0,0,0&amp;vtp=1"/>
          <p:cNvSpPr/>
          <p:nvPr/>
        </p:nvSpPr>
        <p:spPr>
          <a:xfrm>
            <a:off x="722376" y="3678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句意为：这间公寓里所有的家具都完好无损。那就是为什么我认为它的租金合理。第一句话的主语为All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furniture，其中心词furniture是不可数名词，所以系动词应用单数形式。根据第二句话的时态可知，此处应用一般现在时。故填is。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B_6_BD.248_1#eef0b3f91?vja=1&amp;pid=10563b673&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others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vegetables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fertiliser.</a:t>
            </a:r>
            <a:endParaRPr lang="en-US" altLang="zh-CN" sz="2000" dirty="0"/>
          </a:p>
        </p:txBody>
      </p:sp>
      <p:sp>
        <p:nvSpPr>
          <p:cNvPr id="3" name="QB_6_AN.249_1#eef0b3f91.blank?vja=1&amp;pid=10563b673&amp;color=0,0,0&amp;vpa=119&amp;vtp=1"/>
          <p:cNvSpPr/>
          <p:nvPr/>
        </p:nvSpPr>
        <p:spPr>
          <a:xfrm>
            <a:off x="5226368" y="858013"/>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4" name="QB_6_AS.250_1#eef0b3f91?vja=1&amp;pid=10563b673&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句意为：与其他地方不同的是，这里的蔬菜是不使用任何化肥种植的。根据空前的makes和空后的are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grown可知，此处应用一般现在时；what引导的从句作主语，常被当作一个整体来看待，谓语动词常用单数形式。故填is。</a:t>
            </a:r>
            <a:endParaRPr lang="en-US" altLang="zh-CN" sz="2200" dirty="0"/>
          </a:p>
        </p:txBody>
      </p:sp>
      <p:sp>
        <p:nvSpPr>
          <p:cNvPr id="5" name="QB_6_BD.251_1#03d6c844d?vja=1&amp;pid=10563b673&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4.Telephones,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email</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endParaRPr lang="en-US" altLang="zh-CN" sz="2000" dirty="0"/>
          </a:p>
        </p:txBody>
      </p:sp>
      <p:sp>
        <p:nvSpPr>
          <p:cNvPr id="6" name="QB_6_AN.252_1#03d6c844d.blank?vja=1&amp;pid=10563b673&amp;color=0,0,0&amp;vpa=120&amp;vtp=1"/>
          <p:cNvSpPr/>
          <p:nvPr/>
        </p:nvSpPr>
        <p:spPr>
          <a:xfrm>
            <a:off x="4295585" y="2846959"/>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endParaRPr lang="en-US" altLang="zh-CN" sz="2000" dirty="0"/>
          </a:p>
        </p:txBody>
      </p:sp>
      <p:sp>
        <p:nvSpPr>
          <p:cNvPr id="7" name="QB_6_AS.253_1#03d6c844d?vja=1&amp;pid=10563b673&amp;color=0,0,0&amp;vtp=1"/>
          <p:cNvSpPr/>
          <p:nvPr/>
        </p:nvSpPr>
        <p:spPr>
          <a:xfrm>
            <a:off x="722376" y="3309747"/>
            <a:ext cx="10753344" cy="2675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句意为：电话和电子邮件在日常沟通中发挥着重要作用。由as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with等连接两个名词或代词作主语时，谓语动词的单复数形式应根据前一个名词或代词的单复数而定，这里Telephones为名词复数，故谓语应用复数形式。此处表示现在的真实情况，故填are。</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“名词/代词+as</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well</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as/along</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with等+名词/代词”作主语时的主谓一致</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由as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than、with、along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with、together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with、like、rather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than、but、except、besides、including、in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to等词汇连接两个名词或代词作主语时，谓语动词通常与前面的名词或代词在人称和数上保持一致。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B_6_BD.254_1#96d39b5b3?vja=1&amp;pid=10563b67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girl</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endParaRPr lang="en-US" altLang="zh-CN" sz="2000" dirty="0"/>
          </a:p>
        </p:txBody>
      </p:sp>
      <p:sp>
        <p:nvSpPr>
          <p:cNvPr id="3" name="QB_6_AN.255_1#96d39b5b3.blank?vja=1&amp;pid=10563b673&amp;color=0,0,0&amp;vpa=121&amp;vtp=1"/>
          <p:cNvSpPr/>
          <p:nvPr/>
        </p:nvSpPr>
        <p:spPr>
          <a:xfrm>
            <a:off x="3876739" y="858013"/>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4" name="QB_6_AS.256_1#96d39b5b3?vja=1&amp;pid=10563b673&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句意为：每个男孩和每个女孩现在都在进行体育运动。由时间状语now可知，应用现在进行时；and连接的两个单数名词并列作主语，如果前面有every、each、no等词修饰，谓语动词应用单数形式。故填is。</a:t>
            </a:r>
            <a:endParaRPr lang="en-US" altLang="zh-CN" sz="2200" dirty="0"/>
          </a:p>
        </p:txBody>
      </p:sp>
      <p:sp>
        <p:nvSpPr>
          <p:cNvPr id="5" name="QB_6_BD.257_1#19669c325?vja=1&amp;pid=10563b673&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fifths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district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grass.</a:t>
            </a:r>
            <a:endParaRPr lang="en-US" altLang="zh-CN" sz="2000" dirty="0"/>
          </a:p>
        </p:txBody>
      </p:sp>
      <p:sp>
        <p:nvSpPr>
          <p:cNvPr id="6" name="QB_6_AN.258_1#19669c325.blank?vja=1&amp;pid=10563b673&amp;color=0,0,0&amp;vpa=122&amp;vtp=1"/>
          <p:cNvSpPr/>
          <p:nvPr/>
        </p:nvSpPr>
        <p:spPr>
          <a:xfrm>
            <a:off x="5206810" y="2465959"/>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7" name="QB_6_AS.259_1#19669c325?vja=1&amp;pid=10563b673&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句意为：那个地区现在五分之二的土地被树木和草覆盖。由时间状语now并结合句意可知，应用一般现在时；“分数+of+名词”作主语时，谓语动词的单复数取决于of后面的名词。根据the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land可知，此处应用单数形式。故填is。</a:t>
            </a:r>
            <a:endParaRPr lang="en-US" altLang="zh-CN" sz="2200" dirty="0"/>
          </a:p>
        </p:txBody>
      </p:sp>
      <p:sp>
        <p:nvSpPr>
          <p:cNvPr id="8" name="QB_6_BD.260_1#cb510c344?vja=1&amp;pid=10563b673&amp;color=0,0,0&amp;vtp=1"/>
          <p:cNvSpPr/>
          <p:nvPr/>
        </p:nvSpPr>
        <p:spPr>
          <a:xfrm>
            <a:off x="722376" y="4119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Shakespeare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some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endParaRPr lang="en-US" altLang="zh-CN" sz="2000" dirty="0"/>
          </a:p>
        </p:txBody>
      </p:sp>
      <p:sp>
        <p:nvSpPr>
          <p:cNvPr id="9" name="QB_6_AN.261_1#cb510c344.blank?vja=1&amp;pid=10563b673&amp;color=0,0,0&amp;vpa=123&amp;vtp=1"/>
          <p:cNvSpPr/>
          <p:nvPr/>
        </p:nvSpPr>
        <p:spPr>
          <a:xfrm>
            <a:off x="10091420" y="4081145"/>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endParaRPr lang="en-US" altLang="zh-CN" sz="2000" dirty="0"/>
          </a:p>
        </p:txBody>
      </p:sp>
      <p:sp>
        <p:nvSpPr>
          <p:cNvPr id="10" name="QB_6_AS.262_1#cb510c344?vja=1&amp;pid=10563b673&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像莎士比亚这样的诗人的作品被广泛阅读，但其中一些让人难以理解。some、any等不定代词作主语时，谓语动词的单复数根据其指代的内容而定。从句中的some指代works，表示“作品”，谓语动词应用复数形式。此处描述的是客观事实，应用一般现在时，故填a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B_6_BD.263_1#d12eee83a?vja=1&amp;pid=10563b67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products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endParaRPr lang="en-US" altLang="zh-CN" sz="2000" dirty="0"/>
          </a:p>
        </p:txBody>
      </p:sp>
      <p:sp>
        <p:nvSpPr>
          <p:cNvPr id="3" name="QB_6_AN.264_1#d12eee83a.blank?vja=1&amp;pid=10563b673&amp;color=0,0,0&amp;vpa=124&amp;vtp=1"/>
          <p:cNvSpPr/>
          <p:nvPr/>
        </p:nvSpPr>
        <p:spPr>
          <a:xfrm>
            <a:off x="4087876" y="845313"/>
            <a:ext cx="2214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produced</a:t>
            </a:r>
            <a:endParaRPr lang="en-US" altLang="zh-CN" sz="2000" dirty="0"/>
          </a:p>
        </p:txBody>
      </p:sp>
      <p:sp>
        <p:nvSpPr>
          <p:cNvPr id="4" name="QB_6_AS.265_1#d12eee83a?vja=1&amp;pid=10563b673&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句意为：从那时起，一些新产品已经成功生产。a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number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后接可数名词复数作主语时，谓语动词应用复数形式；此句时间状语为from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on，谓语动词应用现在完成时；products与produce之间为被动关系，表示“被生产”，此处应用被动语态。故填have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produced。</a:t>
            </a:r>
            <a:endParaRPr lang="en-US" altLang="zh-CN" sz="2200" dirty="0"/>
          </a:p>
        </p:txBody>
      </p:sp>
      <p:sp>
        <p:nvSpPr>
          <p:cNvPr id="5" name="QB_6_BD.266_1#d0ba34f6b?vja=1&amp;pid=10563b673&amp;color=0,0,0&amp;vtp=1"/>
          <p:cNvSpPr/>
          <p:nvPr/>
        </p:nvSpPr>
        <p:spPr>
          <a:xfrm>
            <a:off x="722376" y="2496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session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session.</a:t>
            </a:r>
            <a:endParaRPr lang="en-US" altLang="zh-CN" sz="2000" dirty="0"/>
          </a:p>
        </p:txBody>
      </p:sp>
      <p:sp>
        <p:nvSpPr>
          <p:cNvPr id="6" name="QB_6_AN.267_1#d0ba34f6b.blank?vja=1&amp;pid=10563b673&amp;color=0,0,0&amp;vpa=125&amp;vtp=1"/>
          <p:cNvSpPr/>
          <p:nvPr/>
        </p:nvSpPr>
        <p:spPr>
          <a:xfrm>
            <a:off x="6696837" y="2458847"/>
            <a:ext cx="13811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declined</a:t>
            </a:r>
            <a:endParaRPr lang="en-US" altLang="zh-CN" sz="2000" dirty="0"/>
          </a:p>
        </p:txBody>
      </p:sp>
      <p:sp>
        <p:nvSpPr>
          <p:cNvPr id="7" name="QB_6_AS.268_1#d0ba34f6b?vja=1&amp;pid=10563b673&amp;color=0,0,0&amp;vtp=1"/>
          <p:cNvSpPr/>
          <p:nvPr/>
        </p:nvSpPr>
        <p:spPr>
          <a:xfrm>
            <a:off x="722376" y="32970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句意为：最近几周，每节课花在阅读上的时间已经减少了，从将近一个小时或更长时间减少到将近半小时。“the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amount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of+不可数名词”作主语时，谓语动词应用单数形式；根据in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weeks可知，此处应用现在完成时。故填has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declined。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B_6_BD.269_1#ee30d7733?vja=1&amp;pid=10563b673&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reforms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parliament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endParaRPr lang="en-US" altLang="zh-CN" sz="2000" dirty="0"/>
          </a:p>
        </p:txBody>
      </p:sp>
      <p:sp>
        <p:nvSpPr>
          <p:cNvPr id="3" name="QB_6_AN.270_1#ee30d7733.blank?vja=1&amp;pid=10563b673&amp;color=0,0,0&amp;vpa=126&amp;vtp=1"/>
          <p:cNvSpPr/>
          <p:nvPr/>
        </p:nvSpPr>
        <p:spPr>
          <a:xfrm>
            <a:off x="5774881" y="845313"/>
            <a:ext cx="2073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approved</a:t>
            </a:r>
            <a:endParaRPr lang="en-US" altLang="zh-CN" sz="2000" dirty="0"/>
          </a:p>
        </p:txBody>
      </p:sp>
      <p:sp>
        <p:nvSpPr>
          <p:cNvPr id="4" name="QB_6_AS.271_1#ee30d7733?vja=1&amp;pid=10563b673&amp;color=0,0,0&amp;vtp=1"/>
          <p:cNvSpPr/>
          <p:nvPr/>
        </p:nvSpPr>
        <p:spPr>
          <a:xfrm>
            <a:off x="722376" y="1696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句意为：到目前为止，议会已经批准了许多经济改革方案。根据时间状语so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far可知，此处应用现在完成时；Many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programme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economic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reforms和动词approve之间为被动关系，表示“许多经济改革方案被通过”，故用被动语态；“many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a+单数可数名词”作主语时，尽管从意义上看是复数，但谓语动词仍用单数形式。故填has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approved。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6_BD.11_1#64afc0ed9?vja=1&amp;pid=9465f2f66&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（horror）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endParaRPr lang="en-US" altLang="zh-CN" sz="2000" dirty="0"/>
          </a:p>
        </p:txBody>
      </p:sp>
      <p:sp>
        <p:nvSpPr>
          <p:cNvPr id="3" name="QB_6_AN.12_1#64afc0ed9.blank?vja=1&amp;pid=9465f2f66&amp;color=0,0,0&amp;vpa=5&amp;vtp=1"/>
          <p:cNvSpPr/>
          <p:nvPr/>
        </p:nvSpPr>
        <p:spPr>
          <a:xfrm>
            <a:off x="6444615" y="858013"/>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horrible</a:t>
            </a:r>
            <a:endParaRPr lang="en-US" altLang="zh-CN" sz="2000" dirty="0"/>
          </a:p>
        </p:txBody>
      </p:sp>
      <p:sp>
        <p:nvSpPr>
          <p:cNvPr id="4" name="QB_6_AS.13_1#64afc0ed9?vja=1&amp;pid=9465f2f66&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句意为：我们向旅行社投诉旅行中糟糕的服务，但现在还没有人回应。设空处应填形容词作定语，修饰名词service，意为“糟糕的，令人不快的”，故填horrible。</a:t>
            </a:r>
            <a:endParaRPr lang="en-US" altLang="zh-CN" sz="2200" dirty="0"/>
          </a:p>
        </p:txBody>
      </p:sp>
      <p:sp>
        <p:nvSpPr>
          <p:cNvPr id="5" name="QB_6_BD.14_1#afa905c93?vja=1&amp;pid=9465f2f66&amp;color=0,0,0&amp;vtp=1"/>
          <p:cNvSpPr/>
          <p:nvPr/>
        </p:nvSpPr>
        <p:spPr>
          <a:xfrm>
            <a:off x="722376" y="2506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long-term</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（objective）.</a:t>
            </a:r>
            <a:endParaRPr lang="en-US" altLang="zh-CN" sz="2000" dirty="0"/>
          </a:p>
        </p:txBody>
      </p:sp>
      <p:sp>
        <p:nvSpPr>
          <p:cNvPr id="6" name="QB_6_AN.15_1#afa905c93.blank?vja=1&amp;pid=9465f2f66&amp;color=0,0,0&amp;vpa=6&amp;vtp=1"/>
          <p:cNvSpPr/>
          <p:nvPr/>
        </p:nvSpPr>
        <p:spPr>
          <a:xfrm>
            <a:off x="10277539" y="2468245"/>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objectives</a:t>
            </a:r>
            <a:endParaRPr lang="en-US" altLang="zh-CN" sz="2000" dirty="0"/>
          </a:p>
        </p:txBody>
      </p:sp>
      <p:sp>
        <p:nvSpPr>
          <p:cNvPr id="7" name="QB_6_AS.16_1#afa905c93?vja=1&amp;pid=9465f2f66&amp;color=0,0,0&amp;vtp=1"/>
          <p:cNvSpPr/>
          <p:nvPr/>
        </p:nvSpPr>
        <p:spPr>
          <a:xfrm>
            <a:off x="722376" y="3319145"/>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句意为：另一种设定现实目标的方法是分析短期和长期目标。设空处作动词analyse的宾语，其前有形容词修饰，且无限定词修饰；objective在此处表示“目标”，为可数名词，故应用名词复数形式。故填objectives。</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objective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作形容词时，意为“客观的”，其反义词为subjective，意为“主观的”。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M_6_BD.272_1#533b24dc0?vja=1&amp;pid=110601573&amp;color=0,0,0&amp;vtp=1&amp;bt=1"/>
          <p:cNvSpPr/>
          <p:nvPr/>
        </p:nvSpPr>
        <p:spPr>
          <a:xfrm>
            <a:off x="722376" y="900000"/>
            <a:ext cx="10753344" cy="5248656"/>
          </a:xfrm>
          <a:prstGeom prst="rect">
            <a:avLst/>
          </a:prstGeom>
          <a:noFill/>
          <a:ln/>
        </p:spPr>
        <p:txBody>
          <a:bodyPr wrap="square" lIns="0" tIns="0" rIns="0" bIns="0" rtlCol="0" anchor="t"/>
          <a:lstStyle/>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[河南洛阳九师联盟2025高二月考]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31st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（BIBF）,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Civilizational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Inheritance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Win-Win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Malaysia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Honor.The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1,700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expanded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60,000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meters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showcased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220,000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titles.</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（distinguish）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80th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anniversary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（周年纪念日）</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victory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Resistance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Japanese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Aggression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Anti-Fascist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War.6.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showcasing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products.</a:t>
            </a:r>
            <a:endParaRPr lang="en-US" altLang="zh-CN" sz="2000" dirty="0"/>
          </a:p>
          <a:p>
            <a:pPr algn="just">
              <a:lnSpc>
                <a:spcPct val="125000"/>
              </a:lnSpc>
            </a:pPr>
            <a:endParaRPr lang="en-US" altLang="zh-CN" sz="2000" dirty="0"/>
          </a:p>
        </p:txBody>
      </p:sp>
      <p:sp>
        <p:nvSpPr>
          <p:cNvPr id="3" name="QM_6_AN.273_1#533b24dc0.blank?vja=1&amp;pid=110601573&amp;color=0,0,0&amp;vpa=127&amp;vtp=1"/>
          <p:cNvSpPr/>
          <p:nvPr/>
        </p:nvSpPr>
        <p:spPr>
          <a:xfrm>
            <a:off x="2522030" y="2361516"/>
            <a:ext cx="50800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took</a:t>
            </a:r>
            <a:endParaRPr lang="en-US" altLang="zh-CN" sz="2000" dirty="0"/>
          </a:p>
        </p:txBody>
      </p:sp>
      <p:sp>
        <p:nvSpPr>
          <p:cNvPr id="4" name="QM_6_AN.274_1#533b24dc0.blank?vja=1&amp;pid=110601573&amp;color=0,0,0&amp;vpa=128&amp;vtp=1"/>
          <p:cNvSpPr/>
          <p:nvPr/>
        </p:nvSpPr>
        <p:spPr>
          <a:xfrm>
            <a:off x="8147368" y="2736420"/>
            <a:ext cx="677863"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5" name="QM_6_AN.275_1#533b24dc0.blank?vja=1&amp;pid=110601573&amp;color=0,0,0&amp;vpa=129&amp;vtp=1"/>
          <p:cNvSpPr/>
          <p:nvPr/>
        </p:nvSpPr>
        <p:spPr>
          <a:xfrm>
            <a:off x="3683889" y="3098624"/>
            <a:ext cx="803275"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regions</a:t>
            </a:r>
            <a:endParaRPr lang="en-US" altLang="zh-CN" sz="2000" dirty="0"/>
          </a:p>
        </p:txBody>
      </p:sp>
      <p:sp>
        <p:nvSpPr>
          <p:cNvPr id="6" name="QM_6_AN.276_1#533b24dc0.blank?vja=1&amp;pid=110601573&amp;color=0,0,0&amp;vpa=130&amp;vtp=1"/>
          <p:cNvSpPr/>
          <p:nvPr/>
        </p:nvSpPr>
        <p:spPr>
          <a:xfrm>
            <a:off x="3414776" y="3486228"/>
            <a:ext cx="423863"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7" name="QM_6_AN.277_1#533b24dc0.blank?vja=1&amp;pid=110601573&amp;color=0,0,0&amp;vpa=131&amp;vtp=1"/>
          <p:cNvSpPr/>
          <p:nvPr/>
        </p:nvSpPr>
        <p:spPr>
          <a:xfrm>
            <a:off x="6867906" y="3848432"/>
            <a:ext cx="1408113"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distinguished</a:t>
            </a:r>
            <a:endParaRPr lang="en-US" altLang="zh-CN" sz="2000" dirty="0"/>
          </a:p>
        </p:txBody>
      </p:sp>
      <p:sp>
        <p:nvSpPr>
          <p:cNvPr id="8" name="QM_6_AN.278_1#533b24dc0.blank?vja=1&amp;pid=110601573&amp;color=0,0,0&amp;vpa=132&amp;vtp=1"/>
          <p:cNvSpPr/>
          <p:nvPr/>
        </p:nvSpPr>
        <p:spPr>
          <a:xfrm>
            <a:off x="8045958" y="4985844"/>
            <a:ext cx="268288"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9" name="QM_6_AN.279_1#533b24dc0.blank?vja=1&amp;pid=110601573&amp;color=0,0,0&amp;vpa=133&amp;vtp=1"/>
          <p:cNvSpPr/>
          <p:nvPr/>
        </p:nvSpPr>
        <p:spPr>
          <a:xfrm>
            <a:off x="4538218" y="5348048"/>
            <a:ext cx="915988"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bringing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72_1#533b24dc0?vja=1&amp;pid=110601573&amp;color=0,0,0&amp;vtp=1&amp;bt=1">
            <a:extLst>
              <a:ext uri="{FF2B5EF4-FFF2-40B4-BE49-F238E27FC236}">
                <a16:creationId xmlns:a16="http://schemas.microsoft.com/office/drawing/2014/main" id="{A7340D64-8D23-12DA-EF09-4F10E2BFC69D}"/>
              </a:ext>
            </a:extLst>
          </p:cNvPr>
          <p:cNvSpPr/>
          <p:nvPr/>
        </p:nvSpPr>
        <p:spPr>
          <a:xfrm>
            <a:off x="722376" y="900000"/>
            <a:ext cx="10753344" cy="2628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intellectual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property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from</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gaming.Furthermore,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BIBF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publications.This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collaborated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around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high-profile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David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Hockney-themed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exhibition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organized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Hudson,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Penguin’s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90th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anniversary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Penguin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
        <p:nvSpPr>
          <p:cNvPr id="3" name="QM_6_EX.283_1#533b24dc0?vja=1&amp;pid=110601573&amp;color=0,0,0&amp;vtp=1">
            <a:extLst>
              <a:ext uri="{FF2B5EF4-FFF2-40B4-BE49-F238E27FC236}">
                <a16:creationId xmlns:a16="http://schemas.microsoft.com/office/drawing/2014/main" id="{CEBFCE61-E876-515A-4BD8-C1F17C67604B}"/>
              </a:ext>
            </a:extLst>
          </p:cNvPr>
          <p:cNvSpPr/>
          <p:nvPr/>
        </p:nvSpPr>
        <p:spPr>
          <a:xfrm>
            <a:off x="722376" y="3569398"/>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本文是一篇新闻报道。文章主要报道了以“促进文明传承发展，推动交流互鉴共赢”为主题的第31届北京国际图书博览会的相关情况。</a:t>
            </a:r>
            <a:endParaRPr lang="en-US" altLang="zh-CN" sz="2000" dirty="0"/>
          </a:p>
        </p:txBody>
      </p:sp>
      <p:sp>
        <p:nvSpPr>
          <p:cNvPr id="4" name="QM_6_AN.280_1#533b24dc0.blank?vja=1&amp;pid=110601573&amp;color=0,0,0&amp;vpa=134&amp;vtp=1">
            <a:extLst>
              <a:ext uri="{FF2B5EF4-FFF2-40B4-BE49-F238E27FC236}">
                <a16:creationId xmlns:a16="http://schemas.microsoft.com/office/drawing/2014/main" id="{9F8550A8-8644-191D-D0CA-381925A5CAE8}"/>
              </a:ext>
            </a:extLst>
          </p:cNvPr>
          <p:cNvSpPr/>
          <p:nvPr/>
        </p:nvSpPr>
        <p:spPr>
          <a:xfrm>
            <a:off x="973201" y="1242900"/>
            <a:ext cx="1096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traditional</a:t>
            </a:r>
            <a:endParaRPr lang="en-US" altLang="zh-CN" sz="2000" dirty="0"/>
          </a:p>
        </p:txBody>
      </p:sp>
      <p:sp>
        <p:nvSpPr>
          <p:cNvPr id="5" name="QM_6_AN.281_1#533b24dc0.blank?vja=1&amp;pid=110601573&amp;color=0,0,0&amp;vpa=135&amp;vtp=1">
            <a:extLst>
              <a:ext uri="{FF2B5EF4-FFF2-40B4-BE49-F238E27FC236}">
                <a16:creationId xmlns:a16="http://schemas.microsoft.com/office/drawing/2014/main" id="{CCC7A894-CC1A-DDAE-B9E2-C0BF07C03E66}"/>
              </a:ext>
            </a:extLst>
          </p:cNvPr>
          <p:cNvSpPr/>
          <p:nvPr/>
        </p:nvSpPr>
        <p:spPr>
          <a:xfrm>
            <a:off x="3747516" y="2385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6" name="QM_6_AN.282_1#533b24dc0.blank?vja=1&amp;pid=110601573&amp;color=0,0,0&amp;vpa=136&amp;vtp=1">
            <a:extLst>
              <a:ext uri="{FF2B5EF4-FFF2-40B4-BE49-F238E27FC236}">
                <a16:creationId xmlns:a16="http://schemas.microsoft.com/office/drawing/2014/main" id="{A954A741-5447-9419-9812-998CE7FDD7E6}"/>
              </a:ext>
            </a:extLst>
          </p:cNvPr>
          <p:cNvSpPr/>
          <p:nvPr/>
        </p:nvSpPr>
        <p:spPr>
          <a:xfrm>
            <a:off x="4949254" y="2754200"/>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jointly</a:t>
            </a:r>
            <a:endParaRPr lang="en-US" altLang="zh-CN" sz="2000" dirty="0"/>
          </a:p>
        </p:txBody>
      </p:sp>
    </p:spTree>
    <p:extLst>
      <p:ext uri="{BB962C8B-B14F-4D97-AF65-F5344CB8AC3E}">
        <p14:creationId xmlns:p14="http://schemas.microsoft.com/office/powerpoint/2010/main" val="12614962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B_7_BD.284_1#97fe9e598?vja=1&amp;pid=533b24dc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285_1#97fe9e598.blank?vja=1&amp;pid=533b24dc0&amp;color=0,0,0&amp;vpa=137&amp;vtp=1"/>
          <p:cNvSpPr/>
          <p:nvPr/>
        </p:nvSpPr>
        <p:spPr>
          <a:xfrm>
            <a:off x="1024001" y="858013"/>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took</a:t>
            </a:r>
            <a:endParaRPr lang="en-US" altLang="zh-CN" sz="2000" dirty="0"/>
          </a:p>
        </p:txBody>
      </p:sp>
      <p:sp>
        <p:nvSpPr>
          <p:cNvPr id="4" name="QB_7_AS.286_1#97fe9e598?vja=1&amp;pid=533b24dc0&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句意为：以“促进文明传承发展，推动交流互鉴共赢”为主题的第31届北京国际图书博览会于2025年6月在北京国家会议中心举行，马来西亚担任主宾国。____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place作谓语，由时间状语“in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2025”可知，此处描述的是过去发生的事件，应用一般过去时。故填took。</a:t>
            </a:r>
            <a:endParaRPr lang="en-US" altLang="zh-CN" sz="2200" dirty="0"/>
          </a:p>
        </p:txBody>
      </p:sp>
      <p:sp>
        <p:nvSpPr>
          <p:cNvPr id="5" name="QB_7_BD.287_1#59c6ef237?vja=1&amp;pid=533b24dc0&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288_1#59c6ef237.blank?vja=1&amp;pid=533b24dc0&amp;color=0,0,0&amp;vpa=138&amp;vtp=1"/>
          <p:cNvSpPr/>
          <p:nvPr/>
        </p:nvSpPr>
        <p:spPr>
          <a:xfrm>
            <a:off x="1062101" y="24532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7" name="QB_7_AS.289_1#59c6ef237?vja=1&amp;pid=533b24dc0&amp;color=0,0,0&amp;vtp=1"/>
          <p:cNvSpPr/>
          <p:nvPr/>
        </p:nvSpPr>
        <p:spPr>
          <a:xfrm>
            <a:off x="722376" y="2916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句意为：来自80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个国家和地区的1,700多家展商齐聚于此，本届书展的展览面积扩大至6万平方米，并展示了22万本优质图书。设空处引导非限制性定语从句，修饰先行词The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fair，关系词在从句中作地点状语，应用关系副词where引导该从句。故填where。</a:t>
            </a:r>
            <a:endParaRPr lang="en-US" altLang="zh-CN" sz="2200" dirty="0"/>
          </a:p>
        </p:txBody>
      </p:sp>
      <p:sp>
        <p:nvSpPr>
          <p:cNvPr id="8" name="QB_7_BD.290_1#b8ce1c47c?vja=1&amp;pid=533b24dc0&amp;color=0,0,0&amp;vtp=1"/>
          <p:cNvSpPr/>
          <p:nvPr/>
        </p:nvSpPr>
        <p:spPr>
          <a:xfrm>
            <a:off x="722376" y="4104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7_AN.291_1#b8ce1c47c.blank?vja=1&amp;pid=533b24dc0&amp;color=0,0,0&amp;vpa=139&amp;vtp=1"/>
          <p:cNvSpPr/>
          <p:nvPr/>
        </p:nvSpPr>
        <p:spPr>
          <a:xfrm>
            <a:off x="1062101" y="4053459"/>
            <a:ext cx="803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regions</a:t>
            </a:r>
            <a:endParaRPr lang="en-US" altLang="zh-CN" sz="2000" dirty="0"/>
          </a:p>
        </p:txBody>
      </p:sp>
      <p:sp>
        <p:nvSpPr>
          <p:cNvPr id="10" name="QB_7_AS.292_1#b8ce1c47c?vja=1&amp;pid=533b24dc0&amp;color=0,0,0&amp;vtp=1"/>
          <p:cNvSpPr/>
          <p:nvPr/>
        </p:nvSpPr>
        <p:spPr>
          <a:xfrm>
            <a:off x="722376" y="4528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句意见上一题解析。region是可数名词，且与and前的countries并列，共同被数词80修饰，应用复数形式。故填regions。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B_7_BD.293_1#53a546834?vja=1&amp;pid=533b24dc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294_1#53a546834.blank?vja=1&amp;pid=533b24dc0&amp;color=0,0,0&amp;vpa=140&amp;vtp=1"/>
          <p:cNvSpPr/>
          <p:nvPr/>
        </p:nvSpPr>
        <p:spPr>
          <a:xfrm>
            <a:off x="1062101" y="858013"/>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4" name="QB_7_AS.295_1#53a546834?vja=1&amp;pid=533b24dc0&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句意见第2题解析。分析句子结构并结合句意可知，“expanded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exhibition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”和showcased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220,000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high-quality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titles之间是并列关系，应用并列连词and连接。故填and。</a:t>
            </a:r>
            <a:endParaRPr lang="en-US" altLang="zh-CN" sz="2200" dirty="0"/>
          </a:p>
        </p:txBody>
      </p:sp>
      <p:sp>
        <p:nvSpPr>
          <p:cNvPr id="5" name="QB_7_BD.296_1#e0cffe2fb?vja=1&amp;pid=533b24dc0&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6" name="QB_7_AN.297_1#e0cffe2fb.blank?vja=1&amp;pid=533b24dc0&amp;color=0,0,0&amp;vpa=141&amp;vtp=1"/>
          <p:cNvSpPr/>
          <p:nvPr/>
        </p:nvSpPr>
        <p:spPr>
          <a:xfrm>
            <a:off x="1011301" y="2059559"/>
            <a:ext cx="1408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distinguished</a:t>
            </a:r>
            <a:endParaRPr lang="en-US" altLang="zh-CN" sz="2000" dirty="0"/>
          </a:p>
        </p:txBody>
      </p:sp>
      <p:sp>
        <p:nvSpPr>
          <p:cNvPr id="7" name="QB_7_AS.298_1#e0cffe2fb?vja=1&amp;pid=533b24dc0&amp;color=0,0,0&amp;vtp=1"/>
          <p:cNvSpPr/>
          <p:nvPr/>
        </p:nvSpPr>
        <p:spPr>
          <a:xfrm>
            <a:off x="722376" y="2535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本届书展的一大亮点是面积达500平方米的精品出版物展区，该展区集中展示了各类重要书籍，其中包括纪念中国人民抗日战争暨世界反法西斯战争胜利80周年的图书。设空处作定语，修饰名词publications，应用形容词，表示“杰出的”，故填distinguished。</a:t>
            </a:r>
            <a:endParaRPr lang="en-US" altLang="zh-CN" sz="2200" dirty="0"/>
          </a:p>
        </p:txBody>
      </p:sp>
      <p:sp>
        <p:nvSpPr>
          <p:cNvPr id="8" name="QB_7_BD.299_1#1f7323b6d?vja=1&amp;pid=533b24dc0&amp;color=0,0,0&amp;vtp=1"/>
          <p:cNvSpPr/>
          <p:nvPr/>
        </p:nvSpPr>
        <p:spPr>
          <a:xfrm>
            <a:off x="722376" y="3723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300_1#1f7323b6d.blank?vja=1&amp;pid=533b24dc0&amp;color=0,0,0&amp;vpa=142&amp;vtp=1"/>
          <p:cNvSpPr/>
          <p:nvPr/>
        </p:nvSpPr>
        <p:spPr>
          <a:xfrm>
            <a:off x="1011301" y="3685159"/>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0" name="QB_7_AS.301_1#1f7323b6d?vja=1&amp;pid=533b24dc0&amp;color=0,0,0&amp;vtp=1"/>
          <p:cNvSpPr/>
          <p:nvPr/>
        </p:nvSpPr>
        <p:spPr>
          <a:xfrm>
            <a:off x="722376" y="41479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句意为：此外，该书展还增设了网络文学展区，汇聚了众多作者，并通过图书、短视频和文创产品展示网络文学的魅力。in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addition是固定短语，意为“此外；另外”。设空处位于句首，首字母应大写。故填In。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B_7_BD.302_1#ed8f2860a?vja=1&amp;pid=533b24dc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7_AN.303_1#ed8f2860a.blank?vja=1&amp;pid=533b24dc0&amp;color=0,0,0&amp;vpa=143&amp;vtp=1"/>
          <p:cNvSpPr/>
          <p:nvPr/>
        </p:nvSpPr>
        <p:spPr>
          <a:xfrm>
            <a:off x="998601" y="845313"/>
            <a:ext cx="915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bringing</a:t>
            </a:r>
            <a:endParaRPr lang="en-US" altLang="zh-CN" sz="2000" dirty="0"/>
          </a:p>
        </p:txBody>
      </p:sp>
      <p:sp>
        <p:nvSpPr>
          <p:cNvPr id="4" name="QB_7_AS.304_1#ed8f2860a?vja=1&amp;pid=533b24dc0&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句意见上一题解析。句中已有谓语was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introduced，且其与设空处之间无连词连接，所以设空处应用非谓语形式。结合句意可知，bring与主语an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exhibition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literature之间为逻辑上的主动关系，应用现在分词作状语。故填bringing。</a:t>
            </a:r>
            <a:endParaRPr lang="en-US" altLang="zh-CN" sz="2200" dirty="0"/>
          </a:p>
        </p:txBody>
      </p:sp>
      <p:sp>
        <p:nvSpPr>
          <p:cNvPr id="5" name="QB_7_BD.305_1#6bd8b4f54?vja=1&amp;pid=533b24dc0&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306_1#6bd8b4f54.blank?vja=1&amp;pid=533b24dc0&amp;color=0,0,0&amp;vpa=144&amp;vtp=1"/>
          <p:cNvSpPr/>
          <p:nvPr/>
        </p:nvSpPr>
        <p:spPr>
          <a:xfrm>
            <a:off x="1036701" y="2465959"/>
            <a:ext cx="1096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traditional</a:t>
            </a:r>
            <a:endParaRPr lang="en-US" altLang="zh-CN" sz="2000" dirty="0"/>
          </a:p>
        </p:txBody>
      </p:sp>
      <p:sp>
        <p:nvSpPr>
          <p:cNvPr id="7" name="QB_7_AS.307_1#6bd8b4f54?vja=1&amp;pid=533b24dc0&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句意为：该书展还举办了中国传统文化故事知识产权展，将优质出版产品与影视、动画和游戏相结合。设空处作定语，修饰Chinese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culture，应用形容词traditional，意为“传统的”。故填traditional。</a:t>
            </a:r>
            <a:endParaRPr lang="en-US" altLang="zh-CN" sz="2200" dirty="0"/>
          </a:p>
        </p:txBody>
      </p:sp>
      <p:sp>
        <p:nvSpPr>
          <p:cNvPr id="8" name="QB_7_BD.308_1#77672b89d?vja=1&amp;pid=533b24dc0&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7_AN.309_1#77672b89d.blank?vja=1&amp;pid=533b24dc0&amp;color=0,0,0&amp;vpa=145&amp;vtp=1"/>
          <p:cNvSpPr/>
          <p:nvPr/>
        </p:nvSpPr>
        <p:spPr>
          <a:xfrm>
            <a:off x="1024001" y="4078859"/>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0" name="QB_7_AS.310_1#77672b89d?vja=1&amp;pid=533b24dc0&amp;color=0,0,0&amp;vtp=1"/>
          <p:cNvSpPr/>
          <p:nvPr/>
        </p:nvSpPr>
        <p:spPr>
          <a:xfrm>
            <a:off x="722376" y="45416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句意为：今年的展会与来自全球的顶尖出版商合作，举办了多个高规格展览，包括与泰晤士&amp;哈德逊出版社联合举办的大卫·霍克尼主题展，以及与企鹅图书合作举办的企鹅出版社90周年纪念展。around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globe是固定短语，意为“全球；世界各地”。故填the。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B_7_BD.311_1#e2e3d5920?vja=1&amp;pid=533b24dc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312_1#e2e3d5920.blank?vja=1&amp;pid=533b24dc0&amp;color=0,0,0&amp;vpa=146&amp;vtp=1"/>
          <p:cNvSpPr/>
          <p:nvPr/>
        </p:nvSpPr>
        <p:spPr>
          <a:xfrm>
            <a:off x="1163701" y="845313"/>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jointly</a:t>
            </a:r>
            <a:endParaRPr lang="en-US" altLang="zh-CN" sz="2000" dirty="0"/>
          </a:p>
        </p:txBody>
      </p:sp>
      <p:sp>
        <p:nvSpPr>
          <p:cNvPr id="4" name="QB_7_AS.313_1#e2e3d5920?vja=1&amp;pid=533b24dc0&amp;color=0,0,0&amp;vtp=1"/>
          <p:cNvSpPr/>
          <p:nvPr/>
        </p:nvSpPr>
        <p:spPr>
          <a:xfrm>
            <a:off x="722376" y="1315847"/>
            <a:ext cx="10753344" cy="1151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句意见上一题解析。设空处作状语，修饰动词organized，应用副词jointly，意为“共同地；联合地”。故填jointly。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7FB4BE-D83D-85D5-10F3-AE51895F7154}"/>
            </a:ext>
          </a:extLst>
        </p:cNvPr>
        <p:cNvGrpSpPr/>
        <p:nvPr/>
      </p:nvGrpSpPr>
      <p:grpSpPr>
        <a:xfrm>
          <a:off x="0" y="0"/>
          <a:ext cx="0" cy="0"/>
          <a:chOff x="0" y="0"/>
          <a:chExt cx="0" cy="0"/>
        </a:xfrm>
      </p:grpSpPr>
      <p:sp>
        <p:nvSpPr>
          <p:cNvPr id="4" name="QB_7_AS.313_1#e2e3d5920?vja=1&amp;pid=533b24dc0&amp;color=0,0,0&amp;vtp=1">
            <a:extLst>
              <a:ext uri="{FF2B5EF4-FFF2-40B4-BE49-F238E27FC236}">
                <a16:creationId xmlns:a16="http://schemas.microsoft.com/office/drawing/2014/main" id="{1780E8F0-A425-1AAF-FA00-519FBDCF65D0}"/>
              </a:ext>
            </a:extLst>
          </p:cNvPr>
          <p:cNvSpPr/>
          <p:nvPr/>
        </p:nvSpPr>
        <p:spPr>
          <a:xfrm>
            <a:off x="722376" y="1256044"/>
            <a:ext cx="10753344" cy="1151509"/>
          </a:xfrm>
          <a:prstGeom prst="rect">
            <a:avLst/>
          </a:prstGeom>
          <a:noFill/>
          <a:ln/>
        </p:spPr>
        <p:txBody>
          <a:bodyPr wrap="square" lIns="0" tIns="0" rIns="0" bIns="0" rtlCol="0" anchor="t"/>
          <a:lstStyle/>
          <a:p>
            <a:pPr algn="l">
              <a:lnSpc>
                <a:spcPct val="125000"/>
              </a:lnSpc>
            </a:pPr>
            <a:r>
              <a:rPr lang="en-US" altLang="zh-CN" sz="2000" b="1" i="0" dirty="0" err="1">
                <a:solidFill>
                  <a:srgbClr val="639319"/>
                </a:solidFill>
                <a:latin typeface="Times New Roman" pitchFamily="34" charset="0"/>
                <a:ea typeface="微软雅黑" pitchFamily="34" charset="-122"/>
                <a:cs typeface="Times New Roman" pitchFamily="34" charset="-120"/>
              </a:rPr>
              <a:t>长难句分析</a:t>
            </a:r>
            <a:endParaRPr lang="en-US" altLang="zh-CN" sz="2200" dirty="0"/>
          </a:p>
        </p:txBody>
      </p:sp>
      <p:pic>
        <p:nvPicPr>
          <p:cNvPr id="5" name="QB_7_AS.313_2#e2e3d5920?vja=1&amp;pid=533b24dc0&amp;color=0,0,0&amp;tib=255,255,255&amp;vtp=1" descr="preencoded.png">
            <a:extLst>
              <a:ext uri="{FF2B5EF4-FFF2-40B4-BE49-F238E27FC236}">
                <a16:creationId xmlns:a16="http://schemas.microsoft.com/office/drawing/2014/main" id="{990E9AB3-F8DB-16AB-5FAB-0BFD5F15EC2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803904" y="2080986"/>
            <a:ext cx="4581144" cy="23591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7_AS.313_3#e2e3d5920?vja=1&amp;pid=533b24dc0&amp;color=0,0,0&amp;vtp=1">
            <a:extLst>
              <a:ext uri="{FF2B5EF4-FFF2-40B4-BE49-F238E27FC236}">
                <a16:creationId xmlns:a16="http://schemas.microsoft.com/office/drawing/2014/main" id="{5CFCC193-7FBE-7DBB-813B-2CCCC0FB0415}"/>
              </a:ext>
            </a:extLst>
          </p:cNvPr>
          <p:cNvSpPr/>
          <p:nvPr/>
        </p:nvSpPr>
        <p:spPr>
          <a:xfrm>
            <a:off x="722376" y="4570186"/>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本届书展的一大亮点是面积达500平方米的精品出版物展区，该展区集中展示了各类重要书籍，其中包括纪念中国人民抗日战争暨世界反法西斯战争胜利80周年的图书。</a:t>
            </a:r>
            <a:endParaRPr lang="en-US" altLang="zh-CN" sz="2000" dirty="0"/>
          </a:p>
        </p:txBody>
      </p:sp>
    </p:spTree>
    <p:extLst>
      <p:ext uri="{BB962C8B-B14F-4D97-AF65-F5344CB8AC3E}">
        <p14:creationId xmlns:p14="http://schemas.microsoft.com/office/powerpoint/2010/main" val="33581598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bg/>
                                          </p:spTgt>
                                        </p:tgtEl>
                                        <p:attrNameLst>
                                          <p:attrName>style.visibility</p:attrName>
                                        </p:attrNameLst>
                                      </p:cBhvr>
                                      <p:to>
                                        <p:strVal val="visible"/>
                                      </p:to>
                                    </p:set>
                                    <p:animEffect transition="in" filter="fade">
                                      <p:cBhvr>
                                        <p:cTn id="16" dur="500"/>
                                        <p:tgtEl>
                                          <p:spTgt spid="6">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fade">
                                      <p:cBhvr>
                                        <p:cTn id="1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C_4#d10be5a7d.fixed?vja=1&amp;pid=0991ac514&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d10be5a7d.fixed?vja=1&amp;pid=0991ac514&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d10be5a7d.fixed?vja=1&amp;pid=0991ac514&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d10be5a7d.fixed?vja=1&amp;pid=0991ac514&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M_6_BD.314_1#a44cafe40?vja=1&amp;pid=2c5b6744c&amp;color=0,0,0&amp;vtp=1&amp;bt=1"/>
          <p:cNvSpPr/>
          <p:nvPr/>
        </p:nvSpPr>
        <p:spPr>
          <a:xfrm>
            <a:off x="722376" y="896112"/>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Archaeologists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（考古学家）</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Guatemala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six-metre-high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watchtowers,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societies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warfare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long-established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impressions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（驯服）</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disappeared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quietly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tropical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forest.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Cuernavilla.Built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heavily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fortified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watchtowers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（护城河）.It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region.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archaeologist,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romanticise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warfare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ritualised.But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fortifications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elevated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antagonism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centuries.Rulers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alarmed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hilltop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fortifications.There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landscape.”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14_1#a44cafe40?vja=1&amp;pid=2c5b6744c&amp;color=0,0,0&amp;vtp=1&amp;bt=1">
            <a:extLst>
              <a:ext uri="{FF2B5EF4-FFF2-40B4-BE49-F238E27FC236}">
                <a16:creationId xmlns:a16="http://schemas.microsoft.com/office/drawing/2014/main" id="{8172C3CA-F8BA-EA6D-FD0D-8EA47FE3D633}"/>
              </a:ext>
            </a:extLst>
          </p:cNvPr>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PACUNAM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LiDAR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（航空测量）</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2072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kilometres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Biosphere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Guatemala.Using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revolutionary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long-hidden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sprawling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pre-Columbian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supposed.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high-tech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LiDAR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deployed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（部署）</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investigations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sites—most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imperceptible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LiDAR.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archaeologist,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PACUNAM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LiDAR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clarity.”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Three-dimensional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yielded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Tikal,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extensively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archaeological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Guatemala.The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least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four</a:t>
            </a:r>
            <a:endParaRPr lang="en-US" altLang="zh-CN" sz="2000" dirty="0"/>
          </a:p>
        </p:txBody>
      </p:sp>
    </p:spTree>
    <p:extLst>
      <p:ext uri="{BB962C8B-B14F-4D97-AF65-F5344CB8AC3E}">
        <p14:creationId xmlns:p14="http://schemas.microsoft.com/office/powerpoint/2010/main" val="154849476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7_1#077a17125?vja=1&amp;pid=9465f2f66&amp;color=0,0,0&amp;vtp=1">
            <a:extLst>
              <a:ext uri="{FF2B5EF4-FFF2-40B4-BE49-F238E27FC236}">
                <a16:creationId xmlns:a16="http://schemas.microsoft.com/office/drawing/2014/main" id="{D6F98722-C4A7-BC7A-2C2A-B4D0AC1148E3}"/>
              </a:ext>
            </a:extLst>
          </p:cNvPr>
          <p:cNvSpPr/>
          <p:nvPr/>
        </p:nvSpPr>
        <p:spPr>
          <a:xfrm>
            <a:off x="722376" y="900000"/>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6.Teachers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confidence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p:txBody>
      </p:sp>
      <p:sp>
        <p:nvSpPr>
          <p:cNvPr id="3" name="QB_6_AS.19_1#077a17125?vja=1&amp;pid=9465f2f66&amp;color=0,0,0&amp;vtp=1">
            <a:extLst>
              <a:ext uri="{FF2B5EF4-FFF2-40B4-BE49-F238E27FC236}">
                <a16:creationId xmlns:a16="http://schemas.microsoft.com/office/drawing/2014/main" id="{5663EC03-C8A5-94C3-BB6B-FD0E9F2FB2C6}"/>
              </a:ext>
            </a:extLst>
          </p:cNvPr>
          <p:cNvSpPr/>
          <p:nvPr/>
        </p:nvSpPr>
        <p:spPr>
          <a:xfrm>
            <a:off x="722376" y="17095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句意为：教师不仅要在课堂上，而且要在日常生活中培养学生说英语的自信心。confidence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in为固定搭配，意为“对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的信心”。故填in。</a:t>
            </a:r>
            <a:endParaRPr lang="en-US" altLang="zh-CN" sz="2200" dirty="0"/>
          </a:p>
        </p:txBody>
      </p:sp>
      <p:sp>
        <p:nvSpPr>
          <p:cNvPr id="4" name="QB_6_AN.18_1#077a17125.blank?vja=1&amp;pid=9465f2f66&amp;color=0,0,0&amp;vpa=7&amp;vtp=1">
            <a:extLst>
              <a:ext uri="{FF2B5EF4-FFF2-40B4-BE49-F238E27FC236}">
                <a16:creationId xmlns:a16="http://schemas.microsoft.com/office/drawing/2014/main" id="{E4777833-DB7F-9C7C-5F41-2CF6B6E5FDDF}"/>
              </a:ext>
            </a:extLst>
          </p:cNvPr>
          <p:cNvSpPr/>
          <p:nvPr/>
        </p:nvSpPr>
        <p:spPr>
          <a:xfrm>
            <a:off x="6097778" y="861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5" name="QB_6_BD.20_1#552948402?vja=1&amp;pid=9465f2f66&amp;color=0,0,0&amp;vtp=1&amp;bt=1"/>
          <p:cNvSpPr/>
          <p:nvPr/>
        </p:nvSpPr>
        <p:spPr>
          <a:xfrm>
            <a:off x="722376" y="2580894"/>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equipment,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i="0" dirty="0">
                <a:solidFill>
                  <a:srgbClr val="000000"/>
                </a:solidFill>
                <a:latin typeface="SimSun" pitchFamily="34" charset="0"/>
                <a:ea typeface="SimSun" pitchFamily="34" charset="-122"/>
                <a:cs typeface="SimSu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laboratory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endParaRPr lang="en-US" altLang="zh-CN" sz="2000" dirty="0"/>
          </a:p>
        </p:txBody>
      </p:sp>
      <p:sp>
        <p:nvSpPr>
          <p:cNvPr id="6" name="QB_6_AN.21_1#552948402.blank?vja=1&amp;pid=9465f2f66&amp;color=0,0,0&amp;vpa=8&amp;vtp=1"/>
          <p:cNvSpPr/>
          <p:nvPr/>
        </p:nvSpPr>
        <p:spPr>
          <a:xfrm>
            <a:off x="11026839" y="2542794"/>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7" name="QB_6_AS.22_1#552948402?vja=1&amp;pid=9465f2f66&amp;color=0,0,0&amp;vtp=1"/>
          <p:cNvSpPr/>
          <p:nvPr/>
        </p:nvSpPr>
        <p:spPr>
          <a:xfrm>
            <a:off x="722376" y="3381628"/>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句意为：该乘组将测试设备、进行实验，并使空间站为明年对接两个实验舱做好准备。prepare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为固定短语，表示“使</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做好准备”。故填for。</a:t>
            </a:r>
            <a:endParaRPr lang="en-US" altLang="zh-CN" sz="2200" dirty="0"/>
          </a:p>
        </p:txBody>
      </p:sp>
    </p:spTree>
    <p:extLst>
      <p:ext uri="{BB962C8B-B14F-4D97-AF65-F5344CB8AC3E}">
        <p14:creationId xmlns:p14="http://schemas.microsoft.com/office/powerpoint/2010/main" val="33635889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14_1#a44cafe40?vja=1&amp;pid=2c5b6744c&amp;color=0,0,0&amp;vtp=1&amp;bt=1">
            <a:extLst>
              <a:ext uri="{FF2B5EF4-FFF2-40B4-BE49-F238E27FC236}">
                <a16:creationId xmlns:a16="http://schemas.microsoft.com/office/drawing/2014/main" id="{84409499-AEE1-C1F6-10E4-5991F97AEED6}"/>
              </a:ext>
            </a:extLst>
          </p:cNvPr>
          <p:cNvSpPr/>
          <p:nvPr/>
        </p:nvSpPr>
        <p:spPr>
          <a:xfrm>
            <a:off x="722376" y="900000"/>
            <a:ext cx="10753344" cy="1866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times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surrounded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fortified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kilometres.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Archaeologists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LiDAR,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usefulness,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occupation.“We’ll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（劈）</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100" b="0" i="0" kern="0" spc="-99900" dirty="0">
                <a:solidFill>
                  <a:srgbClr val="FFFFFF"/>
                </a:solidFill>
                <a:latin typeface="Times New Roman" pitchFamily="34" charset="0"/>
                <a:ea typeface="微软雅黑" pitchFamily="34" charset="-122"/>
                <a:cs typeface="Times New Roman" pitchFamily="34" charset="-120"/>
              </a:rPr>
              <a:t>#8</a:t>
            </a:r>
            <a:endParaRPr lang="en-US" altLang="zh-CN" sz="2000" dirty="0"/>
          </a:p>
        </p:txBody>
      </p:sp>
      <p:sp>
        <p:nvSpPr>
          <p:cNvPr id="3" name="QM_6_EX.315_1#a44cafe40?vja=1&amp;pid=2c5b6744c&amp;color=0,0,0&amp;vtp=1">
            <a:extLst>
              <a:ext uri="{FF2B5EF4-FFF2-40B4-BE49-F238E27FC236}">
                <a16:creationId xmlns:a16="http://schemas.microsoft.com/office/drawing/2014/main" id="{E48F7BCA-6239-86A3-B3DE-8569E8319DB7}"/>
              </a:ext>
            </a:extLst>
          </p:cNvPr>
          <p:cNvSpPr/>
          <p:nvPr/>
        </p:nvSpPr>
        <p:spPr>
          <a:xfrm>
            <a:off x="722376" y="2807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文章介绍了一项考古新发现——危地马拉北部发现的古玛雅文明的遗迹。这些新发现表明战争造成了古玛雅文明的衰落。</a:t>
            </a:r>
            <a:endParaRPr lang="en-US" altLang="zh-CN" sz="2000" dirty="0"/>
          </a:p>
        </p:txBody>
      </p:sp>
    </p:spTree>
    <p:extLst>
      <p:ext uri="{BB962C8B-B14F-4D97-AF65-F5344CB8AC3E}">
        <p14:creationId xmlns:p14="http://schemas.microsoft.com/office/powerpoint/2010/main" val="2803025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C_7_BD.316_1#fedb1f7c0?vja=1&amp;pid=a44cafe4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ruins?(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17_1#fedb1f7c0.bracket?vja=1&amp;pid=a44cafe40&amp;color=0,0,0&amp;vpa=147&amp;vtp=1"/>
          <p:cNvSpPr/>
          <p:nvPr/>
        </p:nvSpPr>
        <p:spPr>
          <a:xfrm>
            <a:off x="9431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316_2#fedb1f7c0.choices?vja=1&amp;pid=a44cafe4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large-scale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peacefully.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destroyed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large-scale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endParaRPr lang="en-US" altLang="zh-CN" sz="2000" dirty="0"/>
          </a:p>
        </p:txBody>
      </p:sp>
      <p:sp>
        <p:nvSpPr>
          <p:cNvPr id="5" name="QC_7_AS.318_1#fedb1f7c0?vja=1&amp;pid=a44cafe40&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推理判断题。结合第一段最后一句“The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upended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long-established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impressions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civilisation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tamed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jungle,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declined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disappeared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quietly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beneath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dense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tropical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st.”可知，这些新发现颠覆了此前人们对古玛雅文明的印象：驯服了丛林，建立了繁荣的城市，然后衰落并悄然消失在茂密的热带森林之下。由此推断，在发现防御遗址之前，人们认为古玛雅的崛起和衰落都是很平静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C_7_BD.319_1#e125053aa?vja=1&amp;pid=a44cafe4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“antagonism”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20_1#e125053aa.bracket?vja=1&amp;pid=a44cafe40&amp;color=0,0,0&amp;vpa=148&amp;vtp=1"/>
          <p:cNvSpPr/>
          <p:nvPr/>
        </p:nvSpPr>
        <p:spPr>
          <a:xfrm>
            <a:off x="96727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319_2#e125053aa.choices?vja=1&amp;pid=a44cafe40&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45129" algn="l"/>
                <a:tab pos="5369657" algn="l"/>
                <a:tab pos="79909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Misery.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Evolution.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Success.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.Opposition.</a:t>
            </a:r>
            <a:endParaRPr lang="en-US" altLang="zh-CN" sz="2000" dirty="0"/>
          </a:p>
        </p:txBody>
      </p:sp>
      <p:sp>
        <p:nvSpPr>
          <p:cNvPr id="5" name="QC_7_AS.321_1#e125053aa?vja=1&amp;pid=a44cafe40&amp;color=0,0,0&amp;vtp=1"/>
          <p:cNvSpPr/>
          <p:nvPr/>
        </p:nvSpPr>
        <p:spPr>
          <a:xfrm>
            <a:off x="722376" y="1696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画线词所在句的前一句表明，考古学家倾向于把玛雅战争浪漫化，认为它在很大程度上是一种仪式化的东西；根据画线词所在句中的转折词But可知，此处应与前文考古学家的想法相反；再根据后文内容可知，统治者们觉得有必要投资修建山顶防御工事。由此可知，此处表示几个世纪以来的对抗程度有所上升，由此猜测出antagonis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在文中是“对抗；敌对”的意思。故选D项。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C_7_BD.322_1#018872cec?vja=1&amp;pid=a44cafe4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23_1#018872cec.bracket?vja=1&amp;pid=a44cafe40&amp;color=0,0,0&amp;vpa=149&amp;vtp=1"/>
          <p:cNvSpPr/>
          <p:nvPr/>
        </p:nvSpPr>
        <p:spPr>
          <a:xfrm>
            <a:off x="54055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322_2#018872cec.choices?vja=1&amp;pid=a44cafe4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Tikal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LiDAR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high-tech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military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mechanism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Cuernavilla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occupying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lands.</a:t>
            </a:r>
            <a:endParaRPr lang="en-US" altLang="zh-CN" sz="2000" dirty="0"/>
          </a:p>
        </p:txBody>
      </p:sp>
      <p:sp>
        <p:nvSpPr>
          <p:cNvPr id="5" name="QC_7_AS.324_1#018872cec?vja=1&amp;pid=a44cafe40&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细节理解题。根据倒数第二段中的“The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ancient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surrounded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massive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ditch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fortified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stretching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kilometres.”可知，蒂卡尔被一道巨大的壕沟和绵延数千米的防御基地所包围，即蒂卡尔被防御工事保护着。故选A项。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C_7_BD.325_1#a688d720e?vja=1&amp;pid=a44cafe4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26_1#a688d720e.bracket?vja=1&amp;pid=a44cafe40&amp;color=0,0,0&amp;vpa=150&amp;vtp=1"/>
          <p:cNvSpPr/>
          <p:nvPr/>
        </p:nvSpPr>
        <p:spPr>
          <a:xfrm>
            <a:off x="45974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325_2#a688d720e.choices?vja=1&amp;pid=a44cafe4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military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warfare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disappearance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archaeology.</a:t>
            </a:r>
            <a:endParaRPr lang="en-US" altLang="zh-CN" sz="2000" dirty="0"/>
          </a:p>
        </p:txBody>
      </p:sp>
      <p:sp>
        <p:nvSpPr>
          <p:cNvPr id="5" name="QC_7_AS.327_1#a688d720e?vja=1&amp;pid=a44cafe40&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第一段第一句点明文章主旨：在激光图像的指导下，考古学家发现，古玛雅社会多年来一直受到战争威胁的困扰；后文详细介绍了考古学家在新科技帮助下的发现。由此可知，本文主要介绍了考古学家在新科技的帮助下发现古玛雅的军事工程。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M_6_BD.328_1#9b0732308?vja=1&amp;pid=9cfad6bde&amp;color=0,0,0&amp;vtp=1&amp;bt=1"/>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peacekeeper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trouble,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got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1960s,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violent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government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rebels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（反叛者）.In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injuries.</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peacekeeping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country.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peacekeepers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occurring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apart.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particularly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also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treated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8_1#9b0732308?vja=1&amp;pid=9cfad6bde&amp;color=0,0,0&amp;vtp=1&amp;bt=1">
            <a:extLst>
              <a:ext uri="{FF2B5EF4-FFF2-40B4-BE49-F238E27FC236}">
                <a16:creationId xmlns:a16="http://schemas.microsoft.com/office/drawing/2014/main" id="{246236EF-B8B8-DE9F-C88E-2F2B74953967}"/>
              </a:ext>
            </a:extLst>
          </p:cNvPr>
          <p:cNvSpPr/>
          <p:nvPr/>
        </p:nvSpPr>
        <p:spPr>
          <a:xfrm>
            <a:off x="722376" y="900000"/>
            <a:ext cx="10753344" cy="1485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My</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basic</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African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peacekeepers,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100" b="0" i="0" kern="0" spc="-99900">
                <a:solidFill>
                  <a:srgbClr val="FFFFFF"/>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6_EX.329_1#9b0732308?vja=1&amp;pid=9cfad6bde&amp;color=0,0,0&amp;vtp=1">
            <a:extLst>
              <a:ext uri="{FF2B5EF4-FFF2-40B4-BE49-F238E27FC236}">
                <a16:creationId xmlns:a16="http://schemas.microsoft.com/office/drawing/2014/main" id="{04D6871E-35CF-89CF-2164-2B8AF463321E}"/>
              </a:ext>
            </a:extLst>
          </p:cNvPr>
          <p:cNvSpPr/>
          <p:nvPr/>
        </p:nvSpPr>
        <p:spPr>
          <a:xfrm>
            <a:off x="722376" y="2396807"/>
            <a:ext cx="10966450" cy="351409"/>
          </a:xfrm>
          <a:prstGeom prst="rect">
            <a:avLst/>
          </a:prstGeom>
          <a:noFill/>
          <a:ln/>
        </p:spPr>
        <p:txBody>
          <a:bodyPr wrap="square" lIns="0" tIns="0" rIns="0" bIns="0" rtlCol="0" anchor="t"/>
          <a:lstStyle/>
          <a:p>
            <a:pPr algn="l">
              <a:lnSpc>
                <a:spcPct val="125000"/>
              </a:lnSpc>
            </a:pPr>
            <a:r>
              <a:rPr lang="en-US" altLang="zh-CN" sz="2000" b="1" i="0" spc="-100" dirty="0">
                <a:solidFill>
                  <a:srgbClr val="385723"/>
                </a:solidFill>
                <a:latin typeface="Times New Roman" pitchFamily="34" charset="0"/>
                <a:ea typeface="微软雅黑" pitchFamily="34" charset="-122"/>
                <a:cs typeface="Times New Roman" pitchFamily="34" charset="-120"/>
              </a:rPr>
              <a:t>【语篇导读】</a:t>
            </a:r>
            <a:r>
              <a:rPr lang="en-US" altLang="zh-CN" sz="2000" b="0" i="0" spc="-100" dirty="0">
                <a:solidFill>
                  <a:srgbClr val="385723"/>
                </a:solidFill>
                <a:latin typeface="Times New Roman" pitchFamily="34" charset="0"/>
                <a:ea typeface="微软雅黑" pitchFamily="34" charset="-122"/>
                <a:cs typeface="Times New Roman" pitchFamily="34" charset="-120"/>
              </a:rPr>
              <a:t>本文是一篇记叙文。文章主要讲述了作者作为联合国维和人员在中非共和国工作的经历。</a:t>
            </a:r>
            <a:endParaRPr lang="en-US" altLang="zh-CN" sz="2000" spc="-100" dirty="0"/>
          </a:p>
        </p:txBody>
      </p:sp>
    </p:spTree>
    <p:extLst>
      <p:ext uri="{BB962C8B-B14F-4D97-AF65-F5344CB8AC3E}">
        <p14:creationId xmlns:p14="http://schemas.microsoft.com/office/powerpoint/2010/main" val="3508015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C_7_BD.330_1#b12337a61.choices?vja=1&amp;pid=9b073230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B.enjoyed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C.guarded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.changed</a:t>
            </a:r>
            <a:endParaRPr lang="en-US" altLang="zh-CN" sz="2000" dirty="0"/>
          </a:p>
        </p:txBody>
      </p:sp>
      <p:sp>
        <p:nvSpPr>
          <p:cNvPr id="3" name="QC_7_AN.331_1#b12337a61.bracket?vja=1&amp;pid=9b0732308&amp;color=0,0,0&amp;vpa=151&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332_1#b12337a61?vja=1&amp;pid=9b0732308&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句意为：在此之前，我是一名飞行员，我喜欢我的工作。根据下文“However,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innocent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trouble,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UN.”可知，作者之前是一名飞行员，虽然喜欢这份工作，但是觉得自己有责任去帮助那些陷入困境的人，所以成了联合国的维和人员。故选B项。</a:t>
            </a:r>
            <a:endParaRPr lang="en-US" altLang="zh-CN" sz="2200" dirty="0"/>
          </a:p>
        </p:txBody>
      </p:sp>
      <p:sp>
        <p:nvSpPr>
          <p:cNvPr id="5" name="QC_7_BD.333_1#402ec12d8.choices?vja=1&amp;pid=9b0732308&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.kept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endParaRPr lang="en-US" altLang="zh-CN" sz="2000" dirty="0"/>
          </a:p>
        </p:txBody>
      </p:sp>
      <p:sp>
        <p:nvSpPr>
          <p:cNvPr id="6" name="QC_7_AN.334_1#402ec12d8.bracket?vja=1&amp;pid=9b0732308&amp;color=0,0,0&amp;vpa=152&amp;vtp=1"/>
          <p:cNvSpPr/>
          <p:nvPr/>
        </p:nvSpPr>
        <p:spPr>
          <a:xfrm>
            <a:off x="1176401" y="2885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335_1#402ec12d8?vja=1&amp;pid=9b0732308&amp;color=0,0,0&amp;vtp=1"/>
          <p:cNvSpPr/>
          <p:nvPr/>
        </p:nvSpPr>
        <p:spPr>
          <a:xfrm>
            <a:off x="722376" y="3309747"/>
            <a:ext cx="10753344" cy="1909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句意为：然而，我觉得我有责任去帮助那些陷入困境的无辜者，所以我加入了联合国。根据上文“I’ve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peacekeeper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African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Republic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years.”可知，作者觉得有责任帮助陷入困境的人，所以和联合国签约，成为维和人员。sign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with意为“和</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签约受雇”。故选D项。lead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to意为“导致，引起”；look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to意为“钦佩”；keep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保持联系”。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7_BD.336_1#7aed58fff.choices?vja=1&amp;pid=9b073230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.treatment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B.technology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C.independence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.inspiration</a:t>
            </a:r>
            <a:endParaRPr lang="en-US" altLang="zh-CN" sz="2000" dirty="0"/>
          </a:p>
        </p:txBody>
      </p:sp>
      <p:sp>
        <p:nvSpPr>
          <p:cNvPr id="3" name="QC_7_AN.337_1#7aed58fff.bracket?vja=1&amp;pid=9b0732308&amp;color=0,0,0&amp;vpa=153&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338_1#7aed58fff?vja=1&amp;pid=9b0732308&amp;color=0,0,0&amp;vtp=1"/>
          <p:cNvSpPr/>
          <p:nvPr/>
        </p:nvSpPr>
        <p:spPr>
          <a:xfrm>
            <a:off x="722376" y="13158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句意为：自从20世纪60年代摆脱法国统治，获得独立以来，政府和反叛者之间发生了许多暴力冲突。根据下文there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violent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conflicts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between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government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rebels及常识可知，中非共和国获得独立以后内乱不断。</a:t>
            </a:r>
            <a:endParaRPr lang="en-US" altLang="zh-CN" sz="2200" dirty="0"/>
          </a:p>
        </p:txBody>
      </p:sp>
      <p:sp>
        <p:nvSpPr>
          <p:cNvPr id="5" name="QC_7_BD.339_1#abc558875.choices?vja=1&amp;pid=9b0732308&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.flee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B.decorate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C.sweep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.buy</a:t>
            </a:r>
            <a:endParaRPr lang="en-US" altLang="zh-CN" sz="2000" dirty="0"/>
          </a:p>
        </p:txBody>
      </p:sp>
      <p:sp>
        <p:nvSpPr>
          <p:cNvPr id="6" name="QC_7_AN.340_1#abc558875.bracket?vja=1&amp;pid=9b0732308&amp;color=0,0,0&amp;vpa=154&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341_1#abc558875?vja=1&amp;pid=9b0732308&amp;color=0,0,0&amp;vtp=1"/>
          <p:cNvSpPr/>
          <p:nvPr/>
        </p:nvSpPr>
        <p:spPr>
          <a:xfrm>
            <a:off x="722376" y="2928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句意为：2012年，一场内战爆发，导致100多万人被迫逃离家园，造成许多伤亡。根据上文a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civil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began可知，内战爆发，人民被迫背井离乡。flee意为“逃离”，故选A项。</a:t>
            </a:r>
            <a:endParaRPr lang="en-US" altLang="zh-CN" sz="2200" dirty="0"/>
          </a:p>
        </p:txBody>
      </p:sp>
      <p:sp>
        <p:nvSpPr>
          <p:cNvPr id="8" name="QC_7_BD.342_1#feedde1ef.choices?vja=1&amp;pid=9b0732308&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turn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contrast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response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t>
            </a:r>
            <a:endParaRPr lang="en-US" altLang="zh-CN" sz="2000" dirty="0"/>
          </a:p>
        </p:txBody>
      </p:sp>
      <p:sp>
        <p:nvSpPr>
          <p:cNvPr id="9" name="QC_7_AN.343_1#feedde1ef.bracket?vja=1&amp;pid=9b0732308&amp;color=0,0,0&amp;vpa=155&amp;vtp=1"/>
          <p:cNvSpPr/>
          <p:nvPr/>
        </p:nvSpPr>
        <p:spPr>
          <a:xfrm>
            <a:off x="1176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7_AS.344_1#feedde1ef?vja=1&amp;pid=9b0732308&amp;color=0,0,0&amp;vtp=1"/>
          <p:cNvSpPr/>
          <p:nvPr/>
        </p:nvSpPr>
        <p:spPr>
          <a:xfrm>
            <a:off x="722376" y="41606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句意为：作为回应，联合国在该国建立了一个维和使团。根据上文语境及空后the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established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peacekeeping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country可知，为应对中非共和国的内战，联合国成立了一个维和使团。in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response意为“作为回应”。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C_7_BD.345_1#40b2c15e3.choices?vja=1&amp;pid=9b073230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.system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B.reputation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C.business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.mission</a:t>
            </a:r>
            <a:endParaRPr lang="en-US" altLang="zh-CN" sz="2000" dirty="0"/>
          </a:p>
        </p:txBody>
      </p:sp>
      <p:sp>
        <p:nvSpPr>
          <p:cNvPr id="3" name="QC_7_AN.346_1#40b2c15e3.bracket?vja=1&amp;pid=9b0732308&amp;color=0,0,0&amp;vpa=156&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347_1#40b2c15e3?vja=1&amp;pid=9b0732308&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句意见上一题解析。根据下文“We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peacekeepers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villages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conflict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apart.”可知，联合国在中非共和国成立了一个维和使团。mission意为“使团”。故选D项。reputation意为“名声”。</a:t>
            </a:r>
            <a:endParaRPr lang="en-US" altLang="zh-CN" sz="2200" dirty="0"/>
          </a:p>
        </p:txBody>
      </p:sp>
      <p:sp>
        <p:nvSpPr>
          <p:cNvPr id="5" name="QC_7_BD.348_1#3e8a6e317.choices?vja=1&amp;pid=9b0732308&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.follow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B.expand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C.monitor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.block</a:t>
            </a:r>
            <a:endParaRPr lang="en-US" altLang="zh-CN" sz="2000" dirty="0"/>
          </a:p>
        </p:txBody>
      </p:sp>
      <p:sp>
        <p:nvSpPr>
          <p:cNvPr id="6" name="QC_7_AN.349_1#3e8a6e317.bracket?vja=1&amp;pid=9b0732308&amp;color=0,0,0&amp;vpa=157&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50_1#3e8a6e317?vja=1&amp;pid=9b0732308&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句意为：我们维和人员监视城市和村庄，以确保没有冲突发生，并帮助运来食物和药品等补给品。根据空后的no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conflict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occurring可知，维和人员应是监视各个城市和村庄，以确保没有冲突发生。故选C项。</a:t>
            </a:r>
            <a:endParaRPr lang="en-US" altLang="zh-CN" sz="2200" dirty="0"/>
          </a:p>
        </p:txBody>
      </p:sp>
      <p:sp>
        <p:nvSpPr>
          <p:cNvPr id="8" name="QC_7_BD.351_1#5c2c545b8.choices?vja=1&amp;pid=9b0732308&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.ensure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B.examine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C.report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.predict</a:t>
            </a:r>
            <a:endParaRPr lang="en-US" altLang="zh-CN" sz="2000" dirty="0"/>
          </a:p>
        </p:txBody>
      </p:sp>
      <p:sp>
        <p:nvSpPr>
          <p:cNvPr id="9" name="QC_7_AN.352_1#5c2c545b8.bracket?vja=1&amp;pid=9b0732308&amp;color=0,0,0&amp;vpa=158&amp;vtp=1"/>
          <p:cNvSpPr/>
          <p:nvPr/>
        </p:nvSpPr>
        <p:spPr>
          <a:xfrm>
            <a:off x="1176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53_1#5c2c545b8?vja=1&amp;pid=9b0732308&amp;color=0,0,0&amp;vtp=1"/>
          <p:cNvSpPr/>
          <p:nvPr/>
        </p:nvSpPr>
        <p:spPr>
          <a:xfrm>
            <a:off x="722376" y="4541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句意见上一题解析。根据空前的We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peacekeepers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villages可知，维和人员监视城市和村庄，确保没有冲突发生。故选A项。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5" name="QB_6_BD.23_1#361550ab3?vja=1&amp;pid=9465f2f66&amp;color=0,0,0&amp;vtp=1"/>
          <p:cNvSpPr/>
          <p:nvPr/>
        </p:nvSpPr>
        <p:spPr>
          <a:xfrm>
            <a:off x="722376" y="113397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dancers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activity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hearing.</a:t>
            </a:r>
            <a:endParaRPr lang="en-US" altLang="zh-CN" sz="2000" dirty="0"/>
          </a:p>
        </p:txBody>
      </p:sp>
      <p:sp>
        <p:nvSpPr>
          <p:cNvPr id="6" name="QB_6_AN.24_1#361550ab3.blank?vja=1&amp;pid=9465f2f66&amp;color=0,0,0&amp;vpa=9&amp;vtp=1"/>
          <p:cNvSpPr/>
          <p:nvPr/>
        </p:nvSpPr>
        <p:spPr>
          <a:xfrm>
            <a:off x="8412861" y="109587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7" name="QB_6_AS.25_1#361550ab3?vja=1&amp;pid=9465f2f66&amp;color=0,0,0&amp;vtp=1"/>
          <p:cNvSpPr/>
          <p:nvPr/>
        </p:nvSpPr>
        <p:spPr>
          <a:xfrm>
            <a:off x="722376" y="1934073"/>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句意为：那些成功的聋人舞蹈演员认为在舞蹈这一活动中视力比听觉更重要。分析句子结构可知，设空处引导定语从句，先行词为an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activity，关系词在定语从句中作地点状语，表示“在这个活动中”，应用关系副词where引导该从句。</a:t>
            </a:r>
            <a:endParaRPr lang="en-US" altLang="zh-CN" sz="2200" dirty="0"/>
          </a:p>
        </p:txBody>
      </p:sp>
      <p:sp>
        <p:nvSpPr>
          <p:cNvPr id="8" name="QB_6_BD.26_1#027331112?vja=1&amp;pid=9465f2f66&amp;color=0,0,0&amp;vtp=1"/>
          <p:cNvSpPr/>
          <p:nvPr/>
        </p:nvSpPr>
        <p:spPr>
          <a:xfrm>
            <a:off x="722376" y="3122285"/>
            <a:ext cx="10909491"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a:t>
            </a:r>
            <a:endParaRPr lang="en-US" altLang="zh-CN" sz="2000" dirty="0"/>
          </a:p>
        </p:txBody>
      </p:sp>
      <p:sp>
        <p:nvSpPr>
          <p:cNvPr id="9" name="QB_6_AN.27_1#027331112.blank?vja=1&amp;pid=9465f2f66&amp;color=0,0,0&amp;vpa=10&amp;vtp=1"/>
          <p:cNvSpPr/>
          <p:nvPr/>
        </p:nvSpPr>
        <p:spPr>
          <a:xfrm>
            <a:off x="1049401" y="3084185"/>
            <a:ext cx="939991"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Affected</a:t>
            </a:r>
            <a:endParaRPr lang="en-US" altLang="zh-CN" sz="2000" dirty="0"/>
          </a:p>
        </p:txBody>
      </p:sp>
      <p:sp>
        <p:nvSpPr>
          <p:cNvPr id="10" name="QB_6_AS.28_1#027331112?vja=1&amp;pid=9465f2f66&amp;color=0,0,0&amp;vtp=1"/>
          <p:cNvSpPr/>
          <p:nvPr/>
        </p:nvSpPr>
        <p:spPr>
          <a:xfrm>
            <a:off x="722376" y="3546973"/>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句意为：受干旱的影响，这个地区的水稻产量下降了18%。分析句子结构可知，句中已有谓语，设空处应用非谓语动词，affect与the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production之间为逻辑上的被动关系，表示“被干旱影响了”，且表示动作已经完成，故应用过去分词形式作状语。故填Affected。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9" grpId="0" build="p" animBg="1"/>
      <p:bldP spid="10"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C_7_BD.354_1#ec46b927a.choices?vja=1&amp;pid=9b073230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.bridge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B.barrier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C.castle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.shelter</a:t>
            </a:r>
            <a:endParaRPr lang="en-US" altLang="zh-CN" sz="2000" dirty="0"/>
          </a:p>
        </p:txBody>
      </p:sp>
      <p:sp>
        <p:nvSpPr>
          <p:cNvPr id="3" name="QC_7_AN.355_1#ec46b927a.bracket?vja=1&amp;pid=9b0732308&amp;color=0,0,0&amp;vpa=159&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356_1#ec46b927a?vja=1&amp;pid=9b0732308&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句意为：我们是将陷入冲突的人们分离开来的屏障。根据空后that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conflict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apart可知，此处指“我们是把陷入冲突的人们分离开来的屏障”。故选B项。</a:t>
            </a:r>
            <a:endParaRPr lang="en-US" altLang="zh-CN" sz="2200" dirty="0"/>
          </a:p>
        </p:txBody>
      </p:sp>
      <p:sp>
        <p:nvSpPr>
          <p:cNvPr id="5" name="QC_7_BD.357_1#9b3c5c4ce.choices?vja=1&amp;pid=9b0732308&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.protected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B.trusted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C.valued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.doubted</a:t>
            </a:r>
            <a:endParaRPr lang="en-US" altLang="zh-CN" sz="2000" dirty="0"/>
          </a:p>
        </p:txBody>
      </p:sp>
      <p:sp>
        <p:nvSpPr>
          <p:cNvPr id="6" name="QC_7_AN.358_1#9b3c5c4ce.bracket?vja=1&amp;pid=9b0732308&amp;color=0,0,0&amp;vpa=160&amp;vtp=1"/>
          <p:cNvSpPr/>
          <p:nvPr/>
        </p:nvSpPr>
        <p:spPr>
          <a:xfrm>
            <a:off x="1303401" y="21103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59_1#9b3c5c4ce?vja=1&amp;pid=9b0732308&amp;color=0,0,0&amp;vtp=1"/>
          <p:cNvSpPr/>
          <p:nvPr/>
        </p:nvSpPr>
        <p:spPr>
          <a:xfrm>
            <a:off x="722376" y="2535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句意为：作为一名女性，我尤其受到重视，因为我可以充当这个国家许多妇女和女孩的榜样。根据下文When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me可知，作者身为女性尤其受到重视。</a:t>
            </a:r>
            <a:endParaRPr lang="en-US" altLang="zh-CN" sz="2200" dirty="0"/>
          </a:p>
        </p:txBody>
      </p:sp>
      <p:sp>
        <p:nvSpPr>
          <p:cNvPr id="8" name="QC_7_BD.360_1#8c94ac09d.choices?vja=1&amp;pid=9b0732308&amp;color=0,0,0&amp;vtp=1"/>
          <p:cNvSpPr/>
          <p:nvPr/>
        </p:nvSpPr>
        <p:spPr>
          <a:xfrm>
            <a:off x="722376" y="33295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.deserve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B.prefer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C.plan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.fail</a:t>
            </a:r>
            <a:endParaRPr lang="en-US" altLang="zh-CN" sz="2000" dirty="0"/>
          </a:p>
        </p:txBody>
      </p:sp>
      <p:sp>
        <p:nvSpPr>
          <p:cNvPr id="9" name="QC_7_AN.361_1#8c94ac09d.bracket?vja=1&amp;pid=9b0732308&amp;color=0,0,0&amp;vpa=161&amp;vtp=1"/>
          <p:cNvSpPr/>
          <p:nvPr/>
        </p:nvSpPr>
        <p:spPr>
          <a:xfrm>
            <a:off x="1294003" y="33295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62_1#8c94ac09d?vja=1&amp;pid=9b0732308&amp;color=0,0,0&amp;vtp=1"/>
          <p:cNvSpPr/>
          <p:nvPr/>
        </p:nvSpPr>
        <p:spPr>
          <a:xfrm>
            <a:off x="722376" y="37542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句意为：当她们看到别人如何尊重我时，她们觉得自己也应该被尊重和平等对待。根据上文I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women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girls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country可知，当这些女性看到作者备受尊重，她们觉得自己也应该受到尊重。</a:t>
            </a:r>
            <a:endParaRPr lang="en-US" altLang="zh-CN" sz="2200" dirty="0"/>
          </a:p>
        </p:txBody>
      </p:sp>
      <p:sp>
        <p:nvSpPr>
          <p:cNvPr id="11" name="QC_7_BD.363_1#08657539c.choices?vja=1&amp;pid=9b0732308&amp;color=0,0,0&amp;vtp=1"/>
          <p:cNvSpPr/>
          <p:nvPr/>
        </p:nvSpPr>
        <p:spPr>
          <a:xfrm>
            <a:off x="722376" y="49424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.gently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B.equally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C.seriously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.honestly</a:t>
            </a:r>
            <a:endParaRPr lang="en-US" altLang="zh-CN" sz="2000" dirty="0"/>
          </a:p>
        </p:txBody>
      </p:sp>
      <p:sp>
        <p:nvSpPr>
          <p:cNvPr id="12" name="QC_7_AN.364_1#08657539c.bracket?vja=1&amp;pid=9b0732308&amp;color=0,0,0&amp;vpa=162&amp;vtp=1"/>
          <p:cNvSpPr/>
          <p:nvPr/>
        </p:nvSpPr>
        <p:spPr>
          <a:xfrm>
            <a:off x="1303401" y="49424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3" name="QC_7_AS.365_1#08657539c?vja=1&amp;pid=9b0732308&amp;color=0,0,0&amp;vtp=1"/>
          <p:cNvSpPr/>
          <p:nvPr/>
        </p:nvSpPr>
        <p:spPr>
          <a:xfrm>
            <a:off x="722376" y="53671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句意见上一题解析。根据空前to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respected及语境可知，她们认为自己也应该被尊重和平等对待。故选B项。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C_7_BD.366_1#ac2d10455.choices?vja=1&amp;pid=9b073230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.boring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B.rewarding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C.difficult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.fancy</a:t>
            </a:r>
            <a:endParaRPr lang="en-US" altLang="zh-CN" sz="2000" dirty="0"/>
          </a:p>
        </p:txBody>
      </p:sp>
      <p:sp>
        <p:nvSpPr>
          <p:cNvPr id="3" name="QC_7_AN.367_1#ac2d10455.bracket?vja=1&amp;pid=9b0732308&amp;color=0,0,0&amp;vpa=163&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368_1#ac2d10455?vja=1&amp;pid=9b0732308&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句意为：我的生活一点也不奢华！根据下文“It’s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environment.”可知，作者的生活一点也不奢华。fancy意为“奢华的”。故选D项。</a:t>
            </a:r>
            <a:endParaRPr lang="en-US" altLang="zh-CN" sz="2200" dirty="0"/>
          </a:p>
        </p:txBody>
      </p:sp>
      <p:sp>
        <p:nvSpPr>
          <p:cNvPr id="5" name="QC_7_BD.369_1#4ffbb5cc1.choices?vja=1&amp;pid=9b0732308&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.associations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B.accommodation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C.demands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.adaptation</a:t>
            </a:r>
            <a:endParaRPr lang="en-US" altLang="zh-CN" sz="2000" dirty="0"/>
          </a:p>
        </p:txBody>
      </p:sp>
      <p:sp>
        <p:nvSpPr>
          <p:cNvPr id="6" name="QC_7_AN.370_1#4ffbb5cc1.bracket?vja=1&amp;pid=9b0732308&amp;color=0,0,0&amp;vpa=164&amp;vtp=1"/>
          <p:cNvSpPr/>
          <p:nvPr/>
        </p:nvSpPr>
        <p:spPr>
          <a:xfrm>
            <a:off x="1303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371_1#4ffbb5cc1?vja=1&amp;pid=9b0732308&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句意为：我有最简单的住处，只有一张床，和别人合住。根据空后with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room可知，此处是描述住宿条件。accommodation意为“住处”。故选B项。association意为“联系”；demand意为“要求”；adaptation意为“适应”。</a:t>
            </a:r>
            <a:endParaRPr lang="en-US" altLang="zh-CN" sz="2200" dirty="0"/>
          </a:p>
        </p:txBody>
      </p:sp>
      <p:sp>
        <p:nvSpPr>
          <p:cNvPr id="8" name="QC_7_BD.372_1#62ec29fe7.choices?vja=1&amp;pid=9b0732308&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.available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B.ambitious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C.worthwhile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.educational</a:t>
            </a:r>
            <a:endParaRPr lang="en-US" altLang="zh-CN" sz="2000" dirty="0"/>
          </a:p>
        </p:txBody>
      </p:sp>
      <p:sp>
        <p:nvSpPr>
          <p:cNvPr id="9" name="QC_7_AN.373_1#62ec29fe7.bracket?vja=1&amp;pid=9b0732308&amp;color=0,0,0&amp;vpa=165&amp;vtp=1"/>
          <p:cNvSpPr/>
          <p:nvPr/>
        </p:nvSpPr>
        <p:spPr>
          <a:xfrm>
            <a:off x="1303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7_AS.374_1#62ec29fe7?vja=1&amp;pid=9b0732308&amp;color=0,0,0&amp;vtp=1"/>
          <p:cNvSpPr/>
          <p:nvPr/>
        </p:nvSpPr>
        <p:spPr>
          <a:xfrm>
            <a:off x="722376" y="41606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句意为：然而，我知道，由于联合国维和人员的存在，中非共和国更加安全，那使得我所做的一切都是值得的。根据空前的“However,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African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Republic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safer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peacekeepers”可知，虽然生活条件艰苦，但是看到中非共和国更加安全，作者认为这使自己在这里所做的一切都是值得的。故选C项。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C_3#d2481e98b.fixed?vja=1&amp;pid=319dca73f&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3_BD#d2481e98b.fixed?vja=1&amp;pid=319dca73f&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单元限时小卷</a:t>
            </a:r>
            <a:endParaRPr lang="en-US" altLang="zh-CN" sz="4400" dirty="0"/>
          </a:p>
        </p:txBody>
      </p:sp>
      <p:sp>
        <p:nvSpPr>
          <p:cNvPr id="4" name="C_3#d2481e98b.fixed?vja=1&amp;pid=319dca73f&amp;color=255,255,255&amp;vtp=1"/>
          <p:cNvSpPr/>
          <p:nvPr/>
        </p:nvSpPr>
        <p:spPr>
          <a:xfrm>
            <a:off x="0" y="4288536"/>
            <a:ext cx="12188952" cy="356616"/>
          </a:xfrm>
          <a:prstGeom prst="rect">
            <a:avLst/>
          </a:prstGeom>
          <a:noFill/>
          <a:ln/>
        </p:spPr>
        <p:txBody>
          <a:bodyPr wrap="square" lIns="0" tIns="0" rIns="0" bIns="0" rtlCol="0" anchor="ctr"/>
          <a:lstStyle/>
          <a:p>
            <a:pPr algn="ctr">
              <a:lnSpc>
                <a:spcPct val="100000"/>
              </a:lnSpc>
            </a:pPr>
            <a:r>
              <a:rPr lang="en-US" altLang="zh-CN" sz="2000" b="0" i="0" dirty="0">
                <a:solidFill>
                  <a:srgbClr val="FFFFFF"/>
                </a:solidFill>
                <a:latin typeface="Times New Roman" pitchFamily="34" charset="0"/>
                <a:ea typeface="微软雅黑" pitchFamily="34" charset="-122"/>
                <a:cs typeface="Times New Roman" pitchFamily="34" charset="-120"/>
              </a:rPr>
              <a:t>建议用时：56分钟</a:t>
            </a:r>
            <a:endParaRPr lang="en-US" altLang="zh-CN" sz="2000" dirty="0"/>
          </a:p>
        </p:txBody>
      </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M_5_BD.375_1#191656aff?vja=1&amp;pid=53075e367&amp;color=0,0,0&amp;vtp=1&amp;bt=1"/>
          <p:cNvSpPr/>
          <p:nvPr/>
        </p:nvSpPr>
        <p:spPr>
          <a:xfrm>
            <a:off x="722376" y="900000"/>
            <a:ext cx="10753344" cy="5248656"/>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[山西大学附属中学2025高二月考]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interrupting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chimps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（黑猩猩）</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back-and-forth,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fast-paced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turns.</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homogeneous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Badihi,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governed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conversation.”</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Badihi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co-workers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hundreds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8,559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gestures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252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Africa.The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gesturing,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chimps,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gestures,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details.They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gesture,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back-and-forth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responses.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75_1#191656aff?vja=1&amp;pid=53075e367&amp;color=0,0,0&amp;vtp=1&amp;bt=1">
            <a:extLst>
              <a:ext uri="{FF2B5EF4-FFF2-40B4-BE49-F238E27FC236}">
                <a16:creationId xmlns:a16="http://schemas.microsoft.com/office/drawing/2014/main" id="{C01479C5-2313-2089-FD20-78E3ED6CC3A5}"/>
              </a:ext>
            </a:extLst>
          </p:cNvPr>
          <p:cNvSpPr/>
          <p:nvPr/>
        </p:nvSpPr>
        <p:spPr>
          <a:xfrm>
            <a:off x="722376" y="900000"/>
            <a:ext cx="10753344" cy="4914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Chimps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milliseconds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gesture,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milliseconds.Chimp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gestures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（梳毛）</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commands.The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witnessed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gestured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chimps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sessions.They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automatic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instinctive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（本能的）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unlearned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conversation.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communities—a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cultures.“Amazingly,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Hobaiter.“In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chimps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Uganda.”</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5_EX.376_1#191656aff?vja=1&amp;pid=53075e367&amp;color=0,0,0&amp;vtp=1">
            <a:extLst>
              <a:ext uri="{FF2B5EF4-FFF2-40B4-BE49-F238E27FC236}">
                <a16:creationId xmlns:a16="http://schemas.microsoft.com/office/drawing/2014/main" id="{19BBA5C4-40CE-6A37-D6BA-39E43F4A00AA}"/>
              </a:ext>
            </a:extLst>
          </p:cNvPr>
          <p:cNvSpPr/>
          <p:nvPr/>
        </p:nvSpPr>
        <p:spPr>
          <a:xfrm>
            <a:off x="722376" y="5825807"/>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本文是一篇说明文，主要介绍了一项关于黑猩猩的交流规则的研究。</a:t>
            </a:r>
            <a:endParaRPr lang="en-US" altLang="zh-CN" sz="2000" dirty="0"/>
          </a:p>
        </p:txBody>
      </p:sp>
    </p:spTree>
    <p:extLst>
      <p:ext uri="{BB962C8B-B14F-4D97-AF65-F5344CB8AC3E}">
        <p14:creationId xmlns:p14="http://schemas.microsoft.com/office/powerpoint/2010/main" val="32543244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C_6_BD.377_1#e7535a8b0?vja=1&amp;pid=191656af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“homogeneous”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78_1#e7535a8b0.bracket?vja=1&amp;pid=191656aff&amp;color=0,0,0&amp;vpa=166&amp;vtp=1"/>
          <p:cNvSpPr/>
          <p:nvPr/>
        </p:nvSpPr>
        <p:spPr>
          <a:xfrm>
            <a:off x="88853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BD.377_2#e7535a8b0.choices?vja=1&amp;pid=191656aff&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51504" algn="l"/>
                <a:tab pos="5414107" algn="l"/>
                <a:tab pos="792431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Normal.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Perfect.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Vivid.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.Consistent.</a:t>
            </a:r>
            <a:endParaRPr lang="en-US" altLang="zh-CN" sz="2000" dirty="0"/>
          </a:p>
        </p:txBody>
      </p:sp>
      <p:sp>
        <p:nvSpPr>
          <p:cNvPr id="5" name="QC_6_AS.379_1#e7535a8b0?vja=1&amp;pid=191656aff&amp;color=0,0,0&amp;vtp=1"/>
          <p:cNvSpPr/>
          <p:nvPr/>
        </p:nvSpPr>
        <p:spPr>
          <a:xfrm>
            <a:off x="722376" y="1696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词义猜测题。根据第二段中的Human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conversation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follows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strict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turn-taking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homogeneous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across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languages可知，人类对话遵循非常严格的轮流规则，接着由across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languages以及常识可推知，人类对话规则应是在不同文化和语言中存在共性，所以画线词应表示“相同特征的”，与Consistent意思相近。故选D项。</a:t>
            </a:r>
            <a:endParaRPr lang="en-US" altLang="zh-CN" sz="2200" dirty="0"/>
          </a:p>
        </p:txBody>
      </p:sp>
      <p:sp>
        <p:nvSpPr>
          <p:cNvPr id="6" name="QC_6_BD.380_1#a90b262cb?vja=1&amp;pid=191656aff&amp;color=0,0,0&amp;vtp=1"/>
          <p:cNvSpPr/>
          <p:nvPr/>
        </p:nvSpPr>
        <p:spPr>
          <a:xfrm>
            <a:off x="722376" y="3266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Badihi’s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chimps?(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6_AN.381_1#a90b262cb.bracket?vja=1&amp;pid=191656aff&amp;color=0,0,0&amp;vpa=167&amp;vtp=1"/>
          <p:cNvSpPr/>
          <p:nvPr/>
        </p:nvSpPr>
        <p:spPr>
          <a:xfrm>
            <a:off x="8937943" y="3266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8" name="QC_6_BD.380_2#a90b262cb.choices?vja=1&amp;pid=191656aff&amp;color=0,0,0&amp;vtp=1"/>
          <p:cNvSpPr/>
          <p:nvPr/>
        </p:nvSpPr>
        <p:spPr>
          <a:xfrm>
            <a:off x="722376" y="36526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fieldwork.</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ready-made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data.</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gestures.</a:t>
            </a:r>
            <a:endParaRPr lang="en-US" altLang="zh-CN" sz="2000" dirty="0"/>
          </a:p>
        </p:txBody>
      </p:sp>
      <p:sp>
        <p:nvSpPr>
          <p:cNvPr id="9" name="QC_6_AS.382_1#a90b262cb?vja=1&amp;pid=191656aff&amp;color=0,0,0&amp;vtp=1"/>
          <p:cNvSpPr/>
          <p:nvPr/>
        </p:nvSpPr>
        <p:spPr>
          <a:xfrm>
            <a:off x="722376" y="44654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细节理解题。根据第三段中的Badihi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co-workers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hundreds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videos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8,559</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gestures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252</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individuals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chimp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recorded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multiple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across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decades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fieldwork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Africa可知，巴迪希的团队是通过分析其他研究者已记录的现成数据（视频资料中黑猩猩的手势记录）来研究黑猩猩的互动的。故选C项。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C_6_BD.383_1#18c7381e3?vja=1&amp;pid=191656af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gestures?(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84_1#18c7381e3.bracket?vja=1&amp;pid=191656aff&amp;color=0,0,0&amp;vpa=168&amp;vtp=1"/>
          <p:cNvSpPr/>
          <p:nvPr/>
        </p:nvSpPr>
        <p:spPr>
          <a:xfrm>
            <a:off x="62167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383_2#18c7381e3.choices?vja=1&amp;pid=191656aff&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intentional.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gestures.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difference.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naturally.</a:t>
            </a:r>
            <a:endParaRPr lang="en-US" altLang="zh-CN" sz="2000" dirty="0"/>
          </a:p>
        </p:txBody>
      </p:sp>
      <p:sp>
        <p:nvSpPr>
          <p:cNvPr id="5" name="QC_6_AS.385_1#18c7381e3?vja=1&amp;pid=191656aff&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细节理解题。根据第四段中的“Chimp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gestures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convey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requests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animals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dogs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exchange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automatic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instinctive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unlearned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conversation.”可知，黑猩猩的手势主要是用于传达请求，且这些手势是对话中的一种“真正的回应”，即黑猩猩的手势是有意图的。故选A项。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C_6_BD.386_1#324a927ad?vja=1&amp;pid=191656af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chimps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Uganda?(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87_1#324a927ad.bracket?vja=1&amp;pid=191656aff&amp;color=0,0,0&amp;vpa=169&amp;vtp=1"/>
          <p:cNvSpPr/>
          <p:nvPr/>
        </p:nvSpPr>
        <p:spPr>
          <a:xfrm>
            <a:off x="96298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BD.386_2#324a927ad.choices?vja=1&amp;pid=191656aff&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effectively.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face-to-face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conversations.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C_6_AS.388_1#324a927ad?vja=1&amp;pid=191656aff&amp;color=0,0,0&amp;vtp=1&amp;bt=1"/>
          <p:cNvSpPr/>
          <p:nvPr/>
        </p:nvSpPr>
        <p:spPr>
          <a:xfrm>
            <a:off x="722376" y="900000"/>
            <a:ext cx="10753344" cy="1913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‘slower’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responders,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Eastern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chimps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Sonso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Uganda.”可知，原文将松索群落的黑猩猩与丹麦人的回应特点进行类比，指出两者都是“较慢的回应者”，由此可推知，乌干达松索群落的黑猩猩在作回应时像丹麦人一样较慢。故选B项。</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200" dirty="0"/>
          </a:p>
        </p:txBody>
      </p:sp>
      <p:pic>
        <p:nvPicPr>
          <p:cNvPr id="3" name="QC_6_AS.388_2#324a927ad?vja=1&amp;pid=191656af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31920" y="2946224"/>
            <a:ext cx="4315968"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388_3#324a927ad?vja=1&amp;pid=191656aff&amp;color=0,0,0&amp;vtp=1"/>
          <p:cNvSpPr/>
          <p:nvPr/>
        </p:nvSpPr>
        <p:spPr>
          <a:xfrm>
            <a:off x="722376" y="5003624"/>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为了弄清楚这些互动是否与人类的轮流说话相似，巴迪希和同事们研究了数百小时的视频。这些视频记录了来自五个群落的252只黑猩猩的8,559个手势，是其他多位研究人员在数十年间于东非开展实地考察时录制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M_5_BD.389_1#f16cbbe0b?vja=1&amp;pid=b01260ce0&amp;color=0,0,0&amp;vtp=1&amp;bt=1"/>
          <p:cNvSpPr/>
          <p:nvPr/>
        </p:nvSpPr>
        <p:spPr>
          <a:xfrm>
            <a:off x="722376" y="900000"/>
            <a:ext cx="10753344" cy="4157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[安徽皖北联盟2024高二月考]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forms.When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points.1.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book.Below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Understand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purpose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text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confusion.You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p:txBody>
      </p:sp>
      <p:sp>
        <p:nvSpPr>
          <p:cNvPr id="3" name="QM_5_AN.390_1#f16cbbe0b.blank?vja=1&amp;pid=b01260ce0&amp;color=0,0,0&amp;vpa=170&amp;vtp=1"/>
          <p:cNvSpPr/>
          <p:nvPr/>
        </p:nvSpPr>
        <p:spPr>
          <a:xfrm>
            <a:off x="9122474" y="1623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M_5_AN.391_1#f16cbbe0b.blank?vja=1&amp;pid=b01260ce0&amp;color=0,0,0&amp;vpa=171&amp;vtp=1"/>
          <p:cNvSpPr/>
          <p:nvPr/>
        </p:nvSpPr>
        <p:spPr>
          <a:xfrm>
            <a:off x="1403414" y="4671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6_BD.29_1#e657e10e7?vja=1&amp;pid=9465f2f66&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young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targeted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endParaRPr lang="en-US" altLang="zh-CN" sz="2000" dirty="0"/>
          </a:p>
        </p:txBody>
      </p:sp>
      <p:sp>
        <p:nvSpPr>
          <p:cNvPr id="3" name="QB_6_AN.30_1#e657e10e7.blank?vja=1&amp;pid=9465f2f66&amp;color=0,0,0&amp;vpa=11&amp;vtp=1"/>
          <p:cNvSpPr/>
          <p:nvPr/>
        </p:nvSpPr>
        <p:spPr>
          <a:xfrm>
            <a:off x="2398332" y="858013"/>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endParaRPr lang="en-US" altLang="zh-CN" sz="2000" dirty="0"/>
          </a:p>
        </p:txBody>
      </p:sp>
      <p:sp>
        <p:nvSpPr>
          <p:cNvPr id="4" name="QB_6_AS.31_1#e657e10e7?vja=1&amp;pid=9465f2f66&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年轻人是这档电视节目的目标受众，这档节目近日很受欢迎。“the+形容词”表示一类人，为复数概念，作主语时，谓语应用复数形式；结合定语从句的时态可知，此处陈述现阶段的情况，应用一般现在时。故填a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QM_5_BD.392_1#f16cbbe0b?vja=1&amp;pid=b01260ce0&amp;color=0,0,0&amp;vtp=1&amp;bt=1"/>
          <p:cNvSpPr/>
          <p:nvPr/>
        </p:nvSpPr>
        <p:spPr>
          <a:xfrm>
            <a:off x="722376" y="900000"/>
            <a:ext cx="10753344" cy="187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Identify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main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ideas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relevant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summary.3.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summary.If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endParaRPr lang="en-US" altLang="zh-CN" sz="2000" dirty="0"/>
          </a:p>
        </p:txBody>
      </p:sp>
      <p:sp>
        <p:nvSpPr>
          <p:cNvPr id="3" name="QM_5_AN.393_1#f16cbbe0b.blank?vja=1&amp;pid=b01260ce0&amp;color=0,0,0&amp;vpa=172&amp;vtp=1"/>
          <p:cNvSpPr/>
          <p:nvPr/>
        </p:nvSpPr>
        <p:spPr>
          <a:xfrm>
            <a:off x="11166539" y="1623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M_5_BD.392_2#f16cbbe0b?vja=1&amp;pid=b01260ce0&amp;color=0,0,0&amp;vtp=1"/>
          <p:cNvSpPr/>
          <p:nvPr/>
        </p:nvSpPr>
        <p:spPr>
          <a:xfrm>
            <a:off x="722376" y="2814270"/>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Paraphrasing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not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summarising</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length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shorter.When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paraphrasing,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endParaRPr lang="en-US" altLang="zh-CN" sz="2000" dirty="0"/>
          </a:p>
        </p:txBody>
      </p:sp>
      <p:sp>
        <p:nvSpPr>
          <p:cNvPr id="5" name="QM_5_AN.395_1#f16cbbe0b.blank?vja=1&amp;pid=b01260ce0&amp;color=0,0,0&amp;vpa=173&amp;vtp=1"/>
          <p:cNvSpPr/>
          <p:nvPr/>
        </p:nvSpPr>
        <p:spPr>
          <a:xfrm>
            <a:off x="1468501" y="315717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6" name="QM_5_BD.394_1#f16cbbe0b?vja=1&amp;pid=b01260ce0&amp;color=0,0,0&amp;vtp=1"/>
          <p:cNvSpPr/>
          <p:nvPr/>
        </p:nvSpPr>
        <p:spPr>
          <a:xfrm>
            <a:off x="722376" y="4350970"/>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No</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personal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opinions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comments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a:t>
            </a:r>
            <a:endParaRPr lang="en-US" altLang="zh-CN" sz="2000" dirty="0"/>
          </a:p>
        </p:txBody>
      </p:sp>
      <p:sp>
        <p:nvSpPr>
          <p:cNvPr id="7" name="QM_5_AN.396_1#f16cbbe0b.blank?vja=1&amp;pid=b01260ce0&amp;color=0,0,0&amp;vpa=174&amp;vtp=1"/>
          <p:cNvSpPr/>
          <p:nvPr/>
        </p:nvSpPr>
        <p:spPr>
          <a:xfrm>
            <a:off x="10084372" y="469387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84&amp;si=84">
    <p:spTree>
      <p:nvGrpSpPr>
        <p:cNvPr id="1" name=""/>
        <p:cNvGrpSpPr/>
        <p:nvPr/>
      </p:nvGrpSpPr>
      <p:grpSpPr>
        <a:xfrm>
          <a:off x="0" y="0"/>
          <a:ext cx="0" cy="0"/>
          <a:chOff x="0" y="0"/>
          <a:chExt cx="0" cy="0"/>
        </a:xfrm>
      </p:grpSpPr>
      <p:sp>
        <p:nvSpPr>
          <p:cNvPr id="2" name="QM_5_BD.397_1#f16cbbe0b?vja=1&amp;pid=b01260ce0&amp;color=0,0,0&amp;vtp=1&amp;bt=1"/>
          <p:cNvSpPr/>
          <p:nvPr/>
        </p:nvSpPr>
        <p:spPr>
          <a:xfrm>
            <a:off x="722376" y="896112"/>
            <a:ext cx="10753344" cy="2633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sentences.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B.Thus,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interpretations.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briefly.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summarise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G.Otherwise,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inaccurate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endParaRPr lang="en-US" altLang="zh-CN" sz="2000" dirty="0"/>
          </a:p>
        </p:txBody>
      </p:sp>
      <p:sp>
        <p:nvSpPr>
          <p:cNvPr id="3" name="QM_5_EX.398_1#f16cbbe0b?vja=1&amp;pid=b01260ce0&amp;color=0,0,0&amp;vtp=1"/>
          <p:cNvSpPr/>
          <p:nvPr/>
        </p:nvSpPr>
        <p:spPr>
          <a:xfrm>
            <a:off x="722376" y="3534156"/>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本文是一篇说明文。文章主要介绍了几个有效概述文本的方法。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B_6_BD.399_1#89cb7b27a?vja=1&amp;pid=f16cbbe0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00_1#89cb7b27a.blank?vja=1&amp;pid=f16cbbe0b&amp;color=0,0,0&amp;vpa=175&amp;vtp=1"/>
          <p:cNvSpPr/>
          <p:nvPr/>
        </p:nvSpPr>
        <p:spPr>
          <a:xfrm>
            <a:off x="1036701" y="85801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B_6_AS.401_1#89cb7b27a?vja=1&amp;pid=f16cbbe0b&amp;color=0,0,0&amp;vtp=1"/>
          <p:cNvSpPr/>
          <p:nvPr/>
        </p:nvSpPr>
        <p:spPr>
          <a:xfrm>
            <a:off x="722376" y="1315847"/>
            <a:ext cx="10753344" cy="2675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summary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several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forms.”表示概述有几种不同的形式；“When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paper,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summarising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major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points.”指出了概述的一种形式是“通过总结别人论文的要点来引用他们的信息”；而空后Another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summarising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usually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又指出了概述的另一种形式。故可推知，设空处应承上启下，介绍概述的一种形式。E项（我们也可以概括我们读到的内容以更好地记忆）指出概述的第二种形式，承上启下，可引起下文对第三种概述形式的介绍，E项中的also与上文构成递进关系。故选E项。</a:t>
            </a:r>
            <a:endParaRPr lang="en-US" altLang="zh-CN" sz="2200" dirty="0"/>
          </a:p>
        </p:txBody>
      </p:sp>
      <p:sp>
        <p:nvSpPr>
          <p:cNvPr id="5" name="QB_6_BD.402_1#1b3fe8679?vja=1&amp;pid=f16cbbe0b&amp;color=0,0,0&amp;vtp=1"/>
          <p:cNvSpPr/>
          <p:nvPr/>
        </p:nvSpPr>
        <p:spPr>
          <a:xfrm>
            <a:off x="722376" y="4028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03_1#1b3fe8679.blank?vja=1&amp;pid=f16cbbe0b&amp;color=0,0,0&amp;vpa=176&amp;vtp=1"/>
          <p:cNvSpPr/>
          <p:nvPr/>
        </p:nvSpPr>
        <p:spPr>
          <a:xfrm>
            <a:off x="1024001" y="3989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B_6_AS.404_1#1b3fe8679?vja=1&amp;pid=f16cbbe0b&amp;color=0,0,0&amp;vtp=1"/>
          <p:cNvSpPr/>
          <p:nvPr/>
        </p:nvSpPr>
        <p:spPr>
          <a:xfrm>
            <a:off x="722376" y="4452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require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multiple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source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especially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xt.”说明需要对原始材料进行多次解读，尤其是当文本较长时，G项（否则，你可能会通过提供不准确的文本描述来误导读者）强调了准确理解原文以避免传达错误信息的必要性，即介绍了不能准确概述原文可能会导致的后果。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B_6_BD.405_1#f2f55abe0?vja=1&amp;pid=f16cbbe0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06_1#f2f55abe0.blank?vja=1&amp;pid=f16cbbe0b&amp;color=0,0,0&amp;vpa=177&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6_AS.407_1#f2f55abe0?vja=1&amp;pid=f16cbbe0b&amp;color=0,0,0&amp;vtp=1"/>
          <p:cNvSpPr/>
          <p:nvPr/>
        </p:nvSpPr>
        <p:spPr>
          <a:xfrm>
            <a:off x="722376" y="1315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根据本段小标题Identify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as可知，本段主要介绍需要确定中心思想。空前提到概述就是从文章中提取相关信息，并用自己的话来表达。阅读文章，找出要点，并将它们联系起来，就能对文章进行概述。F项（省略细节、例子或其他任何不是文本重点的内容）指出具体方法，告诉我们在概述时应该忽略非核心信息，只保留主要观点，与上文衔接紧密，符合段落主旨。故选F项。</a:t>
            </a:r>
            <a:endParaRPr lang="en-US" altLang="zh-CN" sz="2200" dirty="0"/>
          </a:p>
        </p:txBody>
      </p:sp>
      <p:sp>
        <p:nvSpPr>
          <p:cNvPr id="5" name="QB_6_BD.408_1#35010d0b1?vja=1&amp;pid=f16cbbe0b&amp;color=0,0,0&amp;vtp=1"/>
          <p:cNvSpPr/>
          <p:nvPr/>
        </p:nvSpPr>
        <p:spPr>
          <a:xfrm>
            <a:off x="722376" y="3266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09_1#35010d0b1.blank?vja=1&amp;pid=f16cbbe0b&amp;color=0,0,0&amp;vpa=178&amp;vtp=1"/>
          <p:cNvSpPr/>
          <p:nvPr/>
        </p:nvSpPr>
        <p:spPr>
          <a:xfrm>
            <a:off x="1024001" y="3227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B_6_AS.410_1#35010d0b1?vja=1&amp;pid=f16cbbe0b&amp;color=0,0,0&amp;vtp=1"/>
          <p:cNvSpPr/>
          <p:nvPr/>
        </p:nvSpPr>
        <p:spPr>
          <a:xfrm>
            <a:off x="722376" y="36907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根据本段小标题Paraphrasing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mmarising可知，本段主要想表达改述不同于概述。空后将两者进行对比，介绍了改述通常和原文内容篇幅一致，而概述一般篇幅要更短。改述时，可以使用文本中的所有观点，而概述只需要主要观点。D项（虽然这两者可能遵循相同的模式，但有关键区别）引出下文对两者的具体区别的描述，该项中的they指代段落小标题中的Paraphrasing和summarising。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QB_6_BD.411_1#86291fc97?vja=1&amp;pid=f16cbbe0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12_1#86291fc97.blank?vja=1&amp;pid=f16cbbe0b&amp;color=0,0,0&amp;vpa=179&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B_6_AS.413_1#86291fc97?vja=1&amp;pid=f16cbbe0b&amp;color=0,0,0&amp;vtp=1"/>
          <p:cNvSpPr/>
          <p:nvPr/>
        </p:nvSpPr>
        <p:spPr>
          <a:xfrm>
            <a:off x="722376" y="1315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summary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essential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original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text.”可知，概述应该包含原文的所有关键信息；下文“But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belief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inion.”指出不应涉及个人看法或观点，B项（因此，你应该避免给出你的解释）强调了概述中不应包含个人解释，进一步明确了概述对客观性的要求，承上启下，符合语境。该项中的Thus使上下文形成因果关系。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M_5_BD.414_1#2961fbb98?vja=1&amp;pid=28f16bb2e&amp;color=0,0,0&amp;vtp=1&amp;bt=1"/>
          <p:cNvSpPr/>
          <p:nvPr/>
        </p:nvSpPr>
        <p:spPr>
          <a:xfrm>
            <a:off x="722376" y="900000"/>
            <a:ext cx="10753344" cy="4572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[黑龙江哈尔滨三中2025高二月考]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remarkable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perseverance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17-year-old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Thompson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peers.Growing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single-parent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Alex</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financial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hardships.His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leaving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extracurricular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activities.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these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academically.After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groceries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supermarket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lawns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weekends.However,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state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up.Thankfully,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community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scholarship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him.Dedicated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free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Alex’s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round.And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skills.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4_1#2961fbb98?vja=1&amp;pid=28f16bb2e&amp;color=0,0,0&amp;vtp=1&amp;bt=1">
            <a:extLst>
              <a:ext uri="{FF2B5EF4-FFF2-40B4-BE49-F238E27FC236}">
                <a16:creationId xmlns:a16="http://schemas.microsoft.com/office/drawing/2014/main" id="{FA20790A-BA07-1852-30C3-EE4FCF505464}"/>
              </a:ext>
            </a:extLst>
          </p:cNvPr>
          <p:cNvSpPr/>
          <p:nvPr/>
        </p:nvSpPr>
        <p:spPr>
          <a:xfrm>
            <a:off x="722376" y="900000"/>
            <a:ext cx="10753344" cy="3390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Alex’s</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renowned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cutting-edge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workshops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alike.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top-tier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disadvantaged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communities.As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said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passion.There’s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always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100" b="0" i="0" kern="0" spc="-99900">
                <a:solidFill>
                  <a:srgbClr val="FFFFFF"/>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
        <p:nvSpPr>
          <p:cNvPr id="3" name="QM_5_EX.415_1#2961fbb98?vja=1&amp;pid=28f16bb2e&amp;color=0,0,0&amp;vtp=1">
            <a:extLst>
              <a:ext uri="{FF2B5EF4-FFF2-40B4-BE49-F238E27FC236}">
                <a16:creationId xmlns:a16="http://schemas.microsoft.com/office/drawing/2014/main" id="{0146D399-CE80-FA3F-8E10-A8FD82DA2034}"/>
              </a:ext>
            </a:extLst>
          </p:cNvPr>
          <p:cNvSpPr/>
          <p:nvPr/>
        </p:nvSpPr>
        <p:spPr>
          <a:xfrm>
            <a:off x="722376" y="4331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本文是一篇记叙文。文章讲述了17岁的亚历克斯·汤普森克服经济和学业困难，通过社区支持和自身努力改变人生的故事。</a:t>
            </a:r>
            <a:endParaRPr lang="en-US" altLang="zh-CN" sz="2000" dirty="0"/>
          </a:p>
        </p:txBody>
      </p:sp>
    </p:spTree>
    <p:extLst>
      <p:ext uri="{BB962C8B-B14F-4D97-AF65-F5344CB8AC3E}">
        <p14:creationId xmlns:p14="http://schemas.microsoft.com/office/powerpoint/2010/main" val="36836833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QC_6_BD.416_1#68c44796f.choices?vja=1&amp;pid=2961fbb9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.witnessed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B.suffered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C.defeated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.obtained</a:t>
            </a:r>
            <a:endParaRPr lang="en-US" altLang="zh-CN" sz="2000" dirty="0"/>
          </a:p>
        </p:txBody>
      </p:sp>
      <p:sp>
        <p:nvSpPr>
          <p:cNvPr id="3" name="QC_6_AN.417_1#68c44796f.bracket?vja=1&amp;pid=2961fbb98&amp;color=0,0,0&amp;vpa=180&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418_1#68c44796f?vja=1&amp;pid=2961fbb98&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barely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meet”可知，亚历克斯的家庭经济困难，此处指他遭受经济困难之苦。suffer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意为“遭受”，故选B项。witness意为“目击”；defeat意为“打败”；obtain意为“获得”。</a:t>
            </a:r>
            <a:endParaRPr lang="en-US" altLang="zh-CN" sz="2200" dirty="0"/>
          </a:p>
        </p:txBody>
      </p:sp>
      <p:sp>
        <p:nvSpPr>
          <p:cNvPr id="5" name="QC_6_BD.419_1#d7e6e7aba.choices?vja=1&amp;pid=2961fbb98&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.rough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B.moderate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C.little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.sufficient</a:t>
            </a:r>
            <a:endParaRPr lang="en-US" altLang="zh-CN" sz="2000" dirty="0"/>
          </a:p>
        </p:txBody>
      </p:sp>
      <p:sp>
        <p:nvSpPr>
          <p:cNvPr id="6" name="QC_6_AN.420_1#d7e6e7aba.bracket?vja=1&amp;pid=2961fbb98&amp;color=0,0,0&amp;vpa=181&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6_AS.421_1#d7e6e7aba?vja=1&amp;pid=2961fbb98&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可知，亚历克斯的家庭经济困难，几乎没有钱用于购买教育资源或让亚历克斯参加课外活动，因此此处表示留给教育资源和课外活动的资金空间很小。故选C项。rough意为“粗糙的”；moderate意为“适度的”；sufficient意为“足够的”。</a:t>
            </a:r>
            <a:endParaRPr lang="en-US" altLang="zh-CN" sz="2200" dirty="0"/>
          </a:p>
        </p:txBody>
      </p:sp>
      <p:sp>
        <p:nvSpPr>
          <p:cNvPr id="8" name="QC_6_BD.422_1#16b208528.choices?vja=1&amp;pid=2961fbb98&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.budgets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B.punishments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C.disasters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.obstacles</a:t>
            </a:r>
            <a:endParaRPr lang="en-US" altLang="zh-CN" sz="2000" dirty="0"/>
          </a:p>
        </p:txBody>
      </p:sp>
      <p:sp>
        <p:nvSpPr>
          <p:cNvPr id="9" name="QC_6_AN.423_1#16b208528.bracket?vja=1&amp;pid=2961fbb98&amp;color=0,0,0&amp;vpa=182&amp;vtp=1"/>
          <p:cNvSpPr/>
          <p:nvPr/>
        </p:nvSpPr>
        <p:spPr>
          <a:xfrm>
            <a:off x="1176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6_AS.424_1#16b208528?vja=1&amp;pid=2961fbb98&amp;color=0,0,0&amp;vtp=1"/>
          <p:cNvSpPr/>
          <p:nvPr/>
        </p:nvSpPr>
        <p:spPr>
          <a:xfrm>
            <a:off x="722376" y="4541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可知，亚历克斯家中经济困难，无法为他购买教育资源或让他参加课外活动，这是他学习上的阻碍因素。obstacle意为“障碍”，故选D项。budget意为“预算”；punishment意为“惩罚”；disaster意为“灾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91&amp;si=91">
    <p:spTree>
      <p:nvGrpSpPr>
        <p:cNvPr id="1" name=""/>
        <p:cNvGrpSpPr/>
        <p:nvPr/>
      </p:nvGrpSpPr>
      <p:grpSpPr>
        <a:xfrm>
          <a:off x="0" y="0"/>
          <a:ext cx="0" cy="0"/>
          <a:chOff x="0" y="0"/>
          <a:chExt cx="0" cy="0"/>
        </a:xfrm>
      </p:grpSpPr>
      <p:sp>
        <p:nvSpPr>
          <p:cNvPr id="2" name="QC_6_BD.425_1#6aa099b05.choices?vja=1&amp;pid=2961fbb9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.sponsored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B.bagged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C.operated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.donated</a:t>
            </a:r>
            <a:endParaRPr lang="en-US" altLang="zh-CN" sz="2000" dirty="0"/>
          </a:p>
        </p:txBody>
      </p:sp>
      <p:sp>
        <p:nvSpPr>
          <p:cNvPr id="3" name="QC_6_AN.426_1#6aa099b05.bracket?vja=1&amp;pid=2961fbb98&amp;color=0,0,0&amp;vpa=183&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427_1#6aa099b05?vja=1&amp;pid=2961fbb98&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根据下文内容可知，亚历克斯放学后会做一些零工，结合空后的groceries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supermarket和选项可知，此处表示亚历克斯在超市里装食品杂货。bag在此处用作动词，意为“把</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装进袋子”，故选B项。sponsor意为“赞助”。</a:t>
            </a:r>
            <a:endParaRPr lang="en-US" altLang="zh-CN" sz="2200" dirty="0"/>
          </a:p>
        </p:txBody>
      </p:sp>
      <p:sp>
        <p:nvSpPr>
          <p:cNvPr id="5" name="QC_6_BD.428_1#9d42af7cf.choices?vja=1&amp;pid=2961fbb98&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.threatened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B.discovered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C.promoted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.maintained</a:t>
            </a:r>
            <a:endParaRPr lang="en-US" altLang="zh-CN" sz="2000" dirty="0"/>
          </a:p>
        </p:txBody>
      </p:sp>
      <p:sp>
        <p:nvSpPr>
          <p:cNvPr id="6" name="QC_6_AN.429_1#9d42af7cf.bracket?vja=1&amp;pid=2961fbb98&amp;color=0,0,0&amp;vpa=184&amp;vtp=1"/>
          <p:cNvSpPr/>
          <p:nvPr/>
        </p:nvSpPr>
        <p:spPr>
          <a:xfrm>
            <a:off x="1176401" y="2491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430_1#9d42af7cf?vja=1&amp;pid=2961fbb98&amp;color=0,0,0&amp;vtp=1"/>
          <p:cNvSpPr/>
          <p:nvPr/>
        </p:nvSpPr>
        <p:spPr>
          <a:xfrm>
            <a:off x="722376" y="29160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up可知，亚历克斯的学习状态受到负面影响，即受到威胁。threaten意为“威胁”，故选A项。promote意为“促进”；maintain意为“维持”。</a:t>
            </a:r>
            <a:endParaRPr lang="en-US" altLang="zh-CN" sz="2200" dirty="0"/>
          </a:p>
        </p:txBody>
      </p:sp>
      <p:sp>
        <p:nvSpPr>
          <p:cNvPr id="8" name="QC_6_BD.431_1#0d84154f1.choices?vja=1&amp;pid=2961fbb98&amp;color=0,0,0&amp;vtp=1"/>
          <p:cNvSpPr/>
          <p:nvPr/>
        </p:nvSpPr>
        <p:spPr>
          <a:xfrm>
            <a:off x="722376" y="3723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.grow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B.slip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C.quit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.appear</a:t>
            </a:r>
            <a:endParaRPr lang="en-US" altLang="zh-CN" sz="2000" dirty="0"/>
          </a:p>
        </p:txBody>
      </p:sp>
      <p:sp>
        <p:nvSpPr>
          <p:cNvPr id="9" name="QC_6_AN.432_1#0d84154f1.bracket?vja=1&amp;pid=2961fbb98&amp;color=0,0,0&amp;vpa=185&amp;vtp=1"/>
          <p:cNvSpPr/>
          <p:nvPr/>
        </p:nvSpPr>
        <p:spPr>
          <a:xfrm>
            <a:off x="1176401" y="3723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6_AS.433_1#0d84154f1?vja=1&amp;pid=2961fbb98&amp;color=0,0,0&amp;vtp=1"/>
          <p:cNvSpPr/>
          <p:nvPr/>
        </p:nvSpPr>
        <p:spPr>
          <a:xfrm>
            <a:off x="722376" y="41479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根据上文语境和下文中的he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up可知，亚历克斯课余时间一直在打零工，这影响了他的学习状态，此处表示他的成绩开始下滑。slip意为“下滑”，故选B项。</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slip一词多义</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a:t>
            </a:r>
            <a:r>
              <a:rPr lang="en-US" altLang="zh-CN" sz="2000" b="0" i="1" dirty="0">
                <a:solidFill>
                  <a:srgbClr val="385723"/>
                </a:solidFill>
                <a:latin typeface="Times New Roman" pitchFamily="34" charset="0"/>
                <a:ea typeface="微软雅黑" pitchFamily="34" charset="-122"/>
                <a:cs typeface="Times New Roman" pitchFamily="34" charset="-120"/>
              </a:rPr>
              <a:t>vi</a:t>
            </a:r>
            <a:r>
              <a:rPr lang="en-US" altLang="zh-CN" sz="2000" b="0" i="0" dirty="0">
                <a:solidFill>
                  <a:srgbClr val="385723"/>
                </a:solidFill>
                <a:latin typeface="Times New Roman" pitchFamily="34" charset="0"/>
                <a:ea typeface="微软雅黑" pitchFamily="34" charset="-122"/>
                <a:cs typeface="Times New Roman" pitchFamily="34" charset="-120"/>
              </a:rPr>
              <a:t>.滑倒，失足；（2）</a:t>
            </a:r>
            <a:r>
              <a:rPr lang="en-US" altLang="zh-CN" sz="2000" b="0" i="1" dirty="0">
                <a:solidFill>
                  <a:srgbClr val="385723"/>
                </a:solidFill>
                <a:latin typeface="Times New Roman" pitchFamily="34" charset="0"/>
                <a:ea typeface="微软雅黑" pitchFamily="34" charset="-122"/>
                <a:cs typeface="Times New Roman" pitchFamily="34" charset="-120"/>
              </a:rPr>
              <a:t>vi</a:t>
            </a:r>
            <a:r>
              <a:rPr lang="en-US" altLang="zh-CN" sz="2000" b="0" i="0" dirty="0">
                <a:solidFill>
                  <a:srgbClr val="385723"/>
                </a:solidFill>
                <a:latin typeface="Times New Roman" pitchFamily="34" charset="0"/>
                <a:ea typeface="微软雅黑" pitchFamily="34" charset="-122"/>
                <a:cs typeface="Times New Roman" pitchFamily="34" charset="-120"/>
              </a:rPr>
              <a:t>.悄悄疾行，溜；（3）</a:t>
            </a:r>
            <a:r>
              <a:rPr lang="en-US" altLang="zh-CN" sz="2000" b="0" i="1" dirty="0">
                <a:solidFill>
                  <a:srgbClr val="385723"/>
                </a:solidFill>
                <a:latin typeface="Times New Roman" pitchFamily="34" charset="0"/>
                <a:ea typeface="微软雅黑" pitchFamily="34" charset="-122"/>
                <a:cs typeface="Times New Roman" pitchFamily="34" charset="-120"/>
              </a:rPr>
              <a:t>vi</a:t>
            </a:r>
            <a:r>
              <a:rPr lang="en-US" altLang="zh-CN" sz="2000" b="0" i="0" dirty="0">
                <a:solidFill>
                  <a:srgbClr val="385723"/>
                </a:solidFill>
                <a:latin typeface="Times New Roman" pitchFamily="34" charset="0"/>
                <a:ea typeface="微软雅黑" pitchFamily="34" charset="-122"/>
                <a:cs typeface="Times New Roman" pitchFamily="34" charset="-120"/>
              </a:rPr>
              <a:t>.下降，退步，变差；（4）</a:t>
            </a:r>
            <a:r>
              <a:rPr lang="en-US" altLang="zh-CN" sz="2000" b="0" i="1" dirty="0">
                <a:solidFill>
                  <a:srgbClr val="385723"/>
                </a:solidFill>
                <a:latin typeface="Times New Roman" pitchFamily="34" charset="0"/>
                <a:ea typeface="微软雅黑" pitchFamily="34" charset="-122"/>
                <a:cs typeface="Times New Roman" pitchFamily="34" charset="-120"/>
              </a:rPr>
              <a:t>vi</a:t>
            </a:r>
            <a:r>
              <a:rPr lang="en-US" altLang="zh-CN" sz="2000" b="0" i="0" dirty="0">
                <a:solidFill>
                  <a:srgbClr val="385723"/>
                </a:solidFill>
                <a:latin typeface="Times New Roman" pitchFamily="34" charset="0"/>
                <a:ea typeface="微软雅黑" pitchFamily="34" charset="-122"/>
                <a:cs typeface="Times New Roman" pitchFamily="34" charset="-120"/>
              </a:rPr>
              <a:t>.陷入，进入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2" end="2"/>
                                            </p:txEl>
                                          </p:spTgt>
                                        </p:tgtEl>
                                        <p:attrNameLst>
                                          <p:attrName>style.visibility</p:attrName>
                                        </p:attrNameLst>
                                      </p:cBhvr>
                                      <p:to>
                                        <p:strVal val="visible"/>
                                      </p:to>
                                    </p:set>
                                    <p:animEffect transition="in" filter="fade">
                                      <p:cBhvr>
                                        <p:cTn id="56"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sp>
        <p:nvSpPr>
          <p:cNvPr id="2" name="QC_6_BD.434_1#ea89bb03a.choices?vja=1&amp;pid=2961fbb9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turned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caught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stepped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.pulled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endParaRPr lang="en-US" altLang="zh-CN" sz="2000" dirty="0"/>
          </a:p>
        </p:txBody>
      </p:sp>
      <p:sp>
        <p:nvSpPr>
          <p:cNvPr id="3" name="QC_6_AN.435_1#ea89bb03a.bracket?vja=1&amp;pid=2961fbb98&amp;color=0,0,0&amp;vpa=186&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436_1#ea89bb03a?vja=1&amp;pid=2961fbb98&amp;color=0,0,0&amp;vtp=1"/>
          <p:cNvSpPr/>
          <p:nvPr/>
        </p:nvSpPr>
        <p:spPr>
          <a:xfrm>
            <a:off x="722376" y="1315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organisation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provided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scholarship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him.”可知，有一家当地组织为他提供了奖学金，结合语境可知，此处表达社区向亚历克斯施以援手。step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in意为“施以援手”，故选C项。turn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back意为“往回走”；catch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up意为“赶上”；pull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over意为“向路边停靠”。</a:t>
            </a:r>
            <a:endParaRPr lang="en-US" altLang="zh-CN" sz="2200" dirty="0"/>
          </a:p>
        </p:txBody>
      </p:sp>
      <p:sp>
        <p:nvSpPr>
          <p:cNvPr id="5" name="QC_6_BD.437_1#7515d9e42.choices?vja=1&amp;pid=2961fbb98&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.access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B.response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C.contribution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.permission</a:t>
            </a:r>
            <a:endParaRPr lang="en-US" altLang="zh-CN" sz="2000" dirty="0"/>
          </a:p>
        </p:txBody>
      </p:sp>
      <p:sp>
        <p:nvSpPr>
          <p:cNvPr id="6" name="QC_6_AN.438_1#7515d9e42.bracket?vja=1&amp;pid=2961fbb98&amp;color=0,0,0&amp;vpa=187&amp;vtp=1"/>
          <p:cNvSpPr/>
          <p:nvPr/>
        </p:nvSpPr>
        <p:spPr>
          <a:xfrm>
            <a:off x="1176401" y="2491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439_1#7515d9e42?vja=1&amp;pid=2961fbb98&amp;color=0,0,0&amp;vtp=1"/>
          <p:cNvSpPr/>
          <p:nvPr/>
        </p:nvSpPr>
        <p:spPr>
          <a:xfrm>
            <a:off x="722376" y="29160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根据语境可知，社区施以援手后，亚历克斯有了接受教育的机会；结合上文中讲到的亚历克斯的家庭经济困难且缺少教育资源可知，此处表示图书馆为他提供免费获得教育资源的机会。access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to为固定搭配，意为“使用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的机会”，故选A项。response意为“回答”；contribution意为“捐赠”；permission意为“允许”。</a:t>
            </a:r>
            <a:endParaRPr lang="en-US" altLang="zh-CN" sz="2200" dirty="0"/>
          </a:p>
        </p:txBody>
      </p:sp>
      <p:sp>
        <p:nvSpPr>
          <p:cNvPr id="8" name="QC_6_BD.440_1#e1ffdf8c2.choices?vja=1&amp;pid=2961fbb98&amp;color=0,0,0&amp;vtp=1"/>
          <p:cNvSpPr/>
          <p:nvPr/>
        </p:nvSpPr>
        <p:spPr>
          <a:xfrm>
            <a:off x="722376" y="4485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.economic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B.physical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C.academic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.emotional</a:t>
            </a:r>
            <a:endParaRPr lang="en-US" altLang="zh-CN" sz="2000" dirty="0"/>
          </a:p>
        </p:txBody>
      </p:sp>
      <p:sp>
        <p:nvSpPr>
          <p:cNvPr id="9" name="QC_6_AN.441_1#e1ffdf8c2.bracket?vja=1&amp;pid=2961fbb98&amp;color=0,0,0&amp;vpa=188&amp;vtp=1"/>
          <p:cNvSpPr/>
          <p:nvPr/>
        </p:nvSpPr>
        <p:spPr>
          <a:xfrm>
            <a:off x="1176401" y="4485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442_1#e1ffdf8c2?vja=1&amp;pid=2961fbb98&amp;color=0,0,0&amp;vtp=1"/>
          <p:cNvSpPr/>
          <p:nvPr/>
        </p:nvSpPr>
        <p:spPr>
          <a:xfrm>
            <a:off x="722376" y="49099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可知，社区帮助了亚历克斯，一家当地组织给他提供了奖学金，志愿者们给他辅导数学和写作，所以此处表达他的成绩开始好转。academic意为“学业的”，故选C项。economic意为“经济的”；physical意为“身体的”；emotional意为“情感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_BD#af5eaf4e0?vja=1&amp;pid=b4609235a&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1.离火车发车还有10分钟，所以我想我们能赶得上。（make）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train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leaves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minutes,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 ______ ____ ____ ______ 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
            </a:r>
            <a:endParaRPr lang="en-US" altLang="zh-CN" sz="2000" dirty="0"/>
          </a:p>
        </p:txBody>
      </p:sp>
      <p:sp>
        <p:nvSpPr>
          <p:cNvPr id="4" name="QB_6_AN.33_1#af5eaf4e0.blank?vja=1&amp;pid=b4609235a&amp;color=0,0,0&amp;vpa=12&amp;vtp=1"/>
          <p:cNvSpPr/>
          <p:nvPr/>
        </p:nvSpPr>
        <p:spPr>
          <a:xfrm>
            <a:off x="4735576" y="1620012"/>
            <a:ext cx="141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a:t>
            </a:r>
            <a:endParaRPr lang="en-US" altLang="zh-CN" sz="2000" dirty="0"/>
          </a:p>
        </p:txBody>
      </p:sp>
      <p:sp>
        <p:nvSpPr>
          <p:cNvPr id="5" name="QB_6_AN.34_1#af5eaf4e0.blank?vja=1&amp;pid=b4609235a&amp;color=0,0,0&amp;vpa=13&amp;vtp=1"/>
          <p:cNvSpPr/>
          <p:nvPr/>
        </p:nvSpPr>
        <p:spPr>
          <a:xfrm>
            <a:off x="5154676" y="1620012"/>
            <a:ext cx="577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think</a:t>
            </a:r>
            <a:endParaRPr lang="en-US" altLang="zh-CN" sz="2000" dirty="0"/>
          </a:p>
        </p:txBody>
      </p:sp>
      <p:sp>
        <p:nvSpPr>
          <p:cNvPr id="6" name="QB_6_AN.35_1#af5eaf4e0.blank?vja=1&amp;pid=b4609235a&amp;color=0,0,0&amp;vpa=14&amp;vtp=1"/>
          <p:cNvSpPr/>
          <p:nvPr/>
        </p:nvSpPr>
        <p:spPr>
          <a:xfrm>
            <a:off x="6030976" y="1620012"/>
            <a:ext cx="354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a:t>
            </a:r>
            <a:endParaRPr lang="en-US" altLang="zh-CN" sz="2000" dirty="0"/>
          </a:p>
        </p:txBody>
      </p:sp>
      <p:sp>
        <p:nvSpPr>
          <p:cNvPr id="7" name="QB_6_AN.36_1#af5eaf4e0.blank?vja=1&amp;pid=b4609235a&amp;color=0,0,0&amp;vpa=15&amp;vtp=1"/>
          <p:cNvSpPr/>
          <p:nvPr/>
        </p:nvSpPr>
        <p:spPr>
          <a:xfrm>
            <a:off x="6627876" y="1620012"/>
            <a:ext cx="409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can</a:t>
            </a:r>
            <a:endParaRPr lang="en-US" altLang="zh-CN" sz="2000" dirty="0"/>
          </a:p>
        </p:txBody>
      </p:sp>
      <p:sp>
        <p:nvSpPr>
          <p:cNvPr id="8" name="QB_6_AN.37_1#af5eaf4e0.blank?vja=1&amp;pid=b4609235a&amp;color=0,0,0&amp;vpa=16&amp;vtp=1"/>
          <p:cNvSpPr/>
          <p:nvPr/>
        </p:nvSpPr>
        <p:spPr>
          <a:xfrm>
            <a:off x="7300976" y="1620012"/>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make</a:t>
            </a:r>
            <a:endParaRPr lang="en-US" altLang="zh-CN" sz="2000" dirty="0"/>
          </a:p>
        </p:txBody>
      </p:sp>
      <p:sp>
        <p:nvSpPr>
          <p:cNvPr id="9" name="QB_6_AN.38_1#af5eaf4e0.blank?vja=1&amp;pid=b4609235a&amp;color=0,0,0&amp;vpa=17&amp;vtp=1"/>
          <p:cNvSpPr/>
          <p:nvPr/>
        </p:nvSpPr>
        <p:spPr>
          <a:xfrm>
            <a:off x="8202676" y="1620012"/>
            <a:ext cx="196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10" name="QB_6_BD.39_1#045e106f5?vja=1&amp;pid=b4609235a&amp;color=0,0,0&amp;vtp=1"/>
          <p:cNvSpPr/>
          <p:nvPr/>
        </p:nvSpPr>
        <p:spPr>
          <a:xfrm>
            <a:off x="722376" y="2039747"/>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2.为了把自己从身体和精神的紧张中解放出来，我们需要深刻思考和内心平静。（free）</a:t>
            </a:r>
            <a:endParaRPr lang="en-US" altLang="zh-CN" sz="2000" dirty="0"/>
          </a:p>
          <a:p>
            <a:pPr algn="just">
              <a:lnSpc>
                <a:spcPct val="125000"/>
              </a:lnSpc>
            </a:pP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endParaRPr lang="en-US" altLang="zh-CN" sz="2000" dirty="0"/>
          </a:p>
        </p:txBody>
      </p:sp>
      <p:sp>
        <p:nvSpPr>
          <p:cNvPr id="11" name="QB_6_AN.40_1#045e106f5.blank?vja=1&amp;pid=b4609235a&amp;color=0,0,0&amp;vpa=18&amp;vtp=1"/>
          <p:cNvSpPr/>
          <p:nvPr/>
        </p:nvSpPr>
        <p:spPr>
          <a:xfrm>
            <a:off x="795400" y="2382647"/>
            <a:ext cx="322009"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2" name="QB_6_AN.41_1#045e106f5.blank?vja=1&amp;pid=b4609235a&amp;color=0,0,0&amp;vpa=19&amp;vtp=1"/>
          <p:cNvSpPr/>
          <p:nvPr/>
        </p:nvSpPr>
        <p:spPr>
          <a:xfrm>
            <a:off x="1464247" y="2382647"/>
            <a:ext cx="450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free</a:t>
            </a:r>
            <a:endParaRPr lang="en-US" altLang="zh-CN" sz="2000" dirty="0"/>
          </a:p>
        </p:txBody>
      </p:sp>
      <p:sp>
        <p:nvSpPr>
          <p:cNvPr id="13" name="QB_6_AN.42_1#045e106f5.blank?vja=1&amp;pid=b4609235a&amp;color=0,0,0&amp;vpa=20&amp;vtp=1"/>
          <p:cNvSpPr/>
          <p:nvPr/>
        </p:nvSpPr>
        <p:spPr>
          <a:xfrm>
            <a:off x="2234692" y="2382647"/>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ourselves</a:t>
            </a:r>
            <a:endParaRPr lang="en-US" altLang="zh-CN" sz="2000" dirty="0"/>
          </a:p>
        </p:txBody>
      </p:sp>
      <p:sp>
        <p:nvSpPr>
          <p:cNvPr id="14" name="QB_6_AN.43_1#045e106f5.blank?vja=1&amp;pid=b4609235a&amp;color=0,0,0&amp;vpa=21&amp;vtp=1"/>
          <p:cNvSpPr/>
          <p:nvPr/>
        </p:nvSpPr>
        <p:spPr>
          <a:xfrm>
            <a:off x="3576638" y="2382647"/>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15" name="QB_6_BD.44_1#54b400fe8?vja=1&amp;pid=b4609235a&amp;color=0,0,0&amp;vtp=1"/>
          <p:cNvSpPr/>
          <p:nvPr/>
        </p:nvSpPr>
        <p:spPr>
          <a:xfrm>
            <a:off x="722376" y="3192145"/>
            <a:ext cx="10753344" cy="2252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3.当我离开操场时，孩子们的笑声还在我耳边回响。（ring）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playground.</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4.这次危机对他们来说简直就是一场灾难。</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crisis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 _____ _____ ___ 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them.</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5.经过许多天的航行，他们到达了如今被称为美洲的地方。（宾语从句）</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After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many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days’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voyage,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arrived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 ___ 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America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today.</a:t>
            </a:r>
            <a:endParaRPr lang="en-US" altLang="zh-CN" sz="2000" dirty="0"/>
          </a:p>
        </p:txBody>
      </p:sp>
      <p:sp>
        <p:nvSpPr>
          <p:cNvPr id="16" name="QB_6_AN.45_1#54b400fe8.blank?vja=1&amp;pid=b4609235a&amp;color=0,0,0&amp;vpa=22&amp;vtp=1"/>
          <p:cNvSpPr/>
          <p:nvPr/>
        </p:nvSpPr>
        <p:spPr>
          <a:xfrm>
            <a:off x="3923030" y="3535045"/>
            <a:ext cx="434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still</a:t>
            </a:r>
            <a:endParaRPr lang="en-US" altLang="zh-CN" sz="2000" dirty="0"/>
          </a:p>
        </p:txBody>
      </p:sp>
      <p:sp>
        <p:nvSpPr>
          <p:cNvPr id="17" name="QB_6_AN.46_1#54b400fe8.blank?vja=1&amp;pid=b4609235a&amp;color=0,0,0&amp;vpa=23&amp;vtp=1"/>
          <p:cNvSpPr/>
          <p:nvPr/>
        </p:nvSpPr>
        <p:spPr>
          <a:xfrm>
            <a:off x="4634230" y="3522345"/>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ringing</a:t>
            </a:r>
            <a:endParaRPr lang="en-US" altLang="zh-CN" sz="2000" dirty="0"/>
          </a:p>
        </p:txBody>
      </p:sp>
      <p:sp>
        <p:nvSpPr>
          <p:cNvPr id="18" name="QB_6_AN.47_1#54b400fe8.blank?vja=1&amp;pid=b4609235a&amp;color=0,0,0&amp;vpa=24&amp;vtp=1"/>
          <p:cNvSpPr/>
          <p:nvPr/>
        </p:nvSpPr>
        <p:spPr>
          <a:xfrm>
            <a:off x="5675630" y="3535045"/>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9" name="QB_6_AN.48_1#54b400fe8.blank?vja=1&amp;pid=b4609235a&amp;color=0,0,0&amp;vpa=25&amp;vtp=1"/>
          <p:cNvSpPr/>
          <p:nvPr/>
        </p:nvSpPr>
        <p:spPr>
          <a:xfrm>
            <a:off x="6183630" y="3522345"/>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my</a:t>
            </a:r>
            <a:endParaRPr lang="en-US" altLang="zh-CN" sz="2000" dirty="0"/>
          </a:p>
        </p:txBody>
      </p:sp>
      <p:sp>
        <p:nvSpPr>
          <p:cNvPr id="20" name="QB_6_AN.49_1#54b400fe8.blank?vja=1&amp;pid=b4609235a&amp;color=0,0,0&amp;vpa=26&amp;vtp=1"/>
          <p:cNvSpPr/>
          <p:nvPr/>
        </p:nvSpPr>
        <p:spPr>
          <a:xfrm>
            <a:off x="6831330" y="3535045"/>
            <a:ext cx="465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ears</a:t>
            </a:r>
            <a:endParaRPr lang="en-US" altLang="zh-CN" sz="2000" dirty="0"/>
          </a:p>
        </p:txBody>
      </p:sp>
      <p:sp>
        <p:nvSpPr>
          <p:cNvPr id="22" name="QB_6_AN.51_1#54b400fe8.blank?vja=1&amp;pid=b4609235a&amp;color=0,0,0&amp;vpa=27&amp;vtp=1"/>
          <p:cNvSpPr/>
          <p:nvPr/>
        </p:nvSpPr>
        <p:spPr>
          <a:xfrm>
            <a:off x="2500376" y="4284345"/>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nothing</a:t>
            </a:r>
            <a:endParaRPr lang="en-US" altLang="zh-CN" sz="2000" dirty="0"/>
          </a:p>
        </p:txBody>
      </p:sp>
      <p:sp>
        <p:nvSpPr>
          <p:cNvPr id="23" name="QB_6_AN.52_1#54b400fe8.blank?vja=1&amp;pid=b4609235a&amp;color=0,0,0&amp;vpa=28&amp;vtp=1"/>
          <p:cNvSpPr/>
          <p:nvPr/>
        </p:nvSpPr>
        <p:spPr>
          <a:xfrm>
            <a:off x="3643376" y="4297045"/>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less</a:t>
            </a:r>
            <a:endParaRPr lang="en-US" altLang="zh-CN" sz="2000" dirty="0"/>
          </a:p>
        </p:txBody>
      </p:sp>
      <p:sp>
        <p:nvSpPr>
          <p:cNvPr id="24" name="QB_6_AN.53_1#54b400fe8.blank?vja=1&amp;pid=b4609235a&amp;color=0,0,0&amp;vpa=29&amp;vtp=1"/>
          <p:cNvSpPr/>
          <p:nvPr/>
        </p:nvSpPr>
        <p:spPr>
          <a:xfrm>
            <a:off x="4379976" y="4297045"/>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than</a:t>
            </a:r>
            <a:endParaRPr lang="en-US" altLang="zh-CN" sz="2000" dirty="0"/>
          </a:p>
        </p:txBody>
      </p:sp>
      <p:sp>
        <p:nvSpPr>
          <p:cNvPr id="25" name="QB_6_AN.54_1#54b400fe8.blank?vja=1&amp;pid=b4609235a&amp;color=0,0,0&amp;vpa=30&amp;vtp=1"/>
          <p:cNvSpPr/>
          <p:nvPr/>
        </p:nvSpPr>
        <p:spPr>
          <a:xfrm>
            <a:off x="5180076" y="4297045"/>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26" name="QB_6_AN.55_1#54b400fe8.blank?vja=1&amp;pid=b4609235a&amp;color=0,0,0&amp;vpa=31&amp;vtp=1"/>
          <p:cNvSpPr/>
          <p:nvPr/>
        </p:nvSpPr>
        <p:spPr>
          <a:xfrm>
            <a:off x="5675376" y="4297045"/>
            <a:ext cx="830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disaster</a:t>
            </a:r>
            <a:endParaRPr lang="en-US" altLang="zh-CN" sz="2000" dirty="0"/>
          </a:p>
        </p:txBody>
      </p:sp>
      <p:sp>
        <p:nvSpPr>
          <p:cNvPr id="28" name="QB_6_AN.57_1#54b400fe8.blank?vja=1&amp;pid=b4609235a&amp;color=0,0,0&amp;vpa=32&amp;vtp=1"/>
          <p:cNvSpPr/>
          <p:nvPr/>
        </p:nvSpPr>
        <p:spPr>
          <a:xfrm>
            <a:off x="5492814" y="5059045"/>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29" name="QB_6_AN.58_1#54b400fe8.blank?vja=1&amp;pid=b4609235a&amp;color=0,0,0&amp;vpa=33&amp;vtp=1"/>
          <p:cNvSpPr/>
          <p:nvPr/>
        </p:nvSpPr>
        <p:spPr>
          <a:xfrm>
            <a:off x="6356414" y="5059045"/>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30" name="QB_6_AN.59_1#54b400fe8.blank?vja=1&amp;pid=b4609235a&amp;color=0,0,0&amp;vpa=34&amp;vtp=1"/>
          <p:cNvSpPr/>
          <p:nvPr/>
        </p:nvSpPr>
        <p:spPr>
          <a:xfrm>
            <a:off x="6826314" y="5059045"/>
            <a:ext cx="661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called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P spid="11" grpId="0" build="p" animBg="1"/>
      <p:bldP spid="12" grpId="0" build="p" animBg="1"/>
      <p:bldP spid="13" grpId="0" build="p" animBg="1"/>
      <p:bldP spid="14" grpId="0" build="p" animBg="1"/>
      <p:bldP spid="16" grpId="0" build="p" animBg="1"/>
      <p:bldP spid="17" grpId="0" build="p" animBg="1"/>
      <p:bldP spid="18" grpId="0" build="p" animBg="1"/>
      <p:bldP spid="19" grpId="0" build="p" animBg="1"/>
      <p:bldP spid="20" grpId="0" build="p" animBg="1"/>
      <p:bldP spid="22" grpId="0" build="p" animBg="1"/>
      <p:bldP spid="23" grpId="0" build="p" animBg="1"/>
      <p:bldP spid="24" grpId="0" build="p" animBg="1"/>
      <p:bldP spid="25" grpId="0" build="p" animBg="1"/>
      <p:bldP spid="26" grpId="0" build="p" animBg="1"/>
      <p:bldP spid="28" grpId="0" build="p" animBg="1"/>
      <p:bldP spid="29" grpId="0" build="p" animBg="1"/>
      <p:bldP spid="30"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93&amp;si=93">
    <p:spTree>
      <p:nvGrpSpPr>
        <p:cNvPr id="1" name=""/>
        <p:cNvGrpSpPr/>
        <p:nvPr/>
      </p:nvGrpSpPr>
      <p:grpSpPr>
        <a:xfrm>
          <a:off x="0" y="0"/>
          <a:ext cx="0" cy="0"/>
          <a:chOff x="0" y="0"/>
          <a:chExt cx="0" cy="0"/>
        </a:xfrm>
      </p:grpSpPr>
      <p:sp>
        <p:nvSpPr>
          <p:cNvPr id="2" name="QC_6_BD.443_1#f566bb800.choices?vja=1&amp;pid=2961fbb9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.music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B.drama</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C.science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.debate</a:t>
            </a:r>
            <a:endParaRPr lang="en-US" altLang="zh-CN" sz="2000" dirty="0"/>
          </a:p>
        </p:txBody>
      </p:sp>
      <p:sp>
        <p:nvSpPr>
          <p:cNvPr id="3" name="QC_6_AN.444_1#f566bb800.bracket?vja=1&amp;pid=2961fbb98&amp;color=0,0,0&amp;vpa=189&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AS.445_1#f566bb800?vja=1&amp;pid=2961fbb98&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enhance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public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critical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skills并结合选项可推知，亚历克斯加入的是辩论俱乐部。故选D项。</a:t>
            </a:r>
            <a:endParaRPr lang="en-US" altLang="zh-CN" sz="2200" dirty="0"/>
          </a:p>
        </p:txBody>
      </p:sp>
      <p:sp>
        <p:nvSpPr>
          <p:cNvPr id="5" name="QC_6_BD.446_1#0f2d392f2.choices?vja=1&amp;pid=2961fbb98&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.positive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B.permanent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C.different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.opposite</a:t>
            </a:r>
            <a:endParaRPr lang="en-US" altLang="zh-CN" sz="2000" dirty="0"/>
          </a:p>
        </p:txBody>
      </p:sp>
      <p:sp>
        <p:nvSpPr>
          <p:cNvPr id="6" name="QC_6_AN.447_1#0f2d392f2.bracket?vja=1&amp;pid=2961fbb98&amp;color=0,0,0&amp;vpa=190&amp;vtp=1"/>
          <p:cNvSpPr/>
          <p:nvPr/>
        </p:nvSpPr>
        <p:spPr>
          <a:xfrm>
            <a:off x="1294003"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448_1#0f2d392f2?vja=1&amp;pid=2961fbb98&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根据语境和下文when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participate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renowned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summer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camp可知，亚历克斯的故事发生了更为积极的转变。positive意为“积极的”，故选A项。permanent意为“永久的”；opposite意为“相反的”。</a:t>
            </a:r>
            <a:endParaRPr lang="en-US" altLang="zh-CN" sz="2200" dirty="0"/>
          </a:p>
        </p:txBody>
      </p:sp>
      <p:sp>
        <p:nvSpPr>
          <p:cNvPr id="8" name="QC_6_BD.449_1#17c22fe0d.choices?vja=1&amp;pid=2961fbb98&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.accustomed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B.exposed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C.addicted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.related</a:t>
            </a:r>
            <a:endParaRPr lang="en-US" altLang="zh-CN" sz="2000" dirty="0"/>
          </a:p>
        </p:txBody>
      </p:sp>
      <p:sp>
        <p:nvSpPr>
          <p:cNvPr id="9" name="QC_6_AN.450_1#17c22fe0d.bracket?vja=1&amp;pid=2961fbb98&amp;color=0,0,0&amp;vpa=191&amp;vtp=1"/>
          <p:cNvSpPr/>
          <p:nvPr/>
        </p:nvSpPr>
        <p:spPr>
          <a:xfrm>
            <a:off x="1303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6_AS.451_1#17c22fe0d?vja=1&amp;pid=2961fbb98&amp;color=0,0,0&amp;vtp=1"/>
          <p:cNvSpPr/>
          <p:nvPr/>
        </p:nvSpPr>
        <p:spPr>
          <a:xfrm>
            <a:off x="722376" y="41606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根据上文内容和下文cutting-edge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time可知，此处表示亚历克斯在夏令营首次接触了前沿科技。be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exposed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to为固定短语，意为“接触”，故选B项。be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accustomed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to意为“习惯于”；be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addicted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to意为“沉迷于”；be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有关”。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C_6_BD.452_1#864c72463.choices?vja=1&amp;pid=2961fbb9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.popularity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B.inspiration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C.difficulty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.complexity</a:t>
            </a:r>
            <a:endParaRPr lang="en-US" altLang="zh-CN" sz="2000" dirty="0"/>
          </a:p>
        </p:txBody>
      </p:sp>
      <p:sp>
        <p:nvSpPr>
          <p:cNvPr id="3" name="QC_6_AN.453_1#864c72463.bracket?vja=1&amp;pid=2961fbb98&amp;color=0,0,0&amp;vpa=192&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454_1#864c72463?vja=1&amp;pid=2961fbb98&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根据语境及下文中的drawing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attention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teachers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alike可知，此处表示亚历克斯创办的编程俱乐部迅速流行起来。popularity意为“流行”，故选A项。inspiration意为“灵感”；complexity意为“复杂性”。</a:t>
            </a:r>
            <a:endParaRPr lang="en-US" altLang="zh-CN" sz="2200" dirty="0"/>
          </a:p>
        </p:txBody>
      </p:sp>
      <p:sp>
        <p:nvSpPr>
          <p:cNvPr id="5" name="QC_6_BD.455_1#7a653207d.choices?vja=1&amp;pid=2961fbb98&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.attentively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B.gratefully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C.eagerly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.casually</a:t>
            </a:r>
            <a:endParaRPr lang="en-US" altLang="zh-CN" sz="2000" dirty="0"/>
          </a:p>
        </p:txBody>
      </p:sp>
      <p:sp>
        <p:nvSpPr>
          <p:cNvPr id="6" name="QC_6_AN.456_1#7a653207d.bracket?vja=1&amp;pid=2961fbb98&amp;color=0,0,0&amp;vpa=193&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457_1#7a653207d?vja=1&amp;pid=2961fbb98&amp;color=0,0,0&amp;vtp=1"/>
          <p:cNvSpPr/>
          <p:nvPr/>
        </p:nvSpPr>
        <p:spPr>
          <a:xfrm>
            <a:off x="722376" y="2928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community’s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difficulties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sion.”可知，亚历克斯表示在社区的帮助下，他克服了生活中的困难，还找到了自己热爱的事物，由此可推知，亚历克斯是充满感激地说这番话。gratefully意为“感激地”，故选B项。attentively意为“聚精会神地”；eagerly意为“渴望地”；casually意为“随意地”。</a:t>
            </a:r>
            <a:endParaRPr lang="en-US" altLang="zh-CN" sz="2200" dirty="0"/>
          </a:p>
        </p:txBody>
      </p:sp>
      <p:sp>
        <p:nvSpPr>
          <p:cNvPr id="8" name="QC_6_BD.458_1#f88d2f7db.choices?vja=1&amp;pid=2961fbb98&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.virtue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B.happiness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C.hope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.fortune</a:t>
            </a:r>
            <a:endParaRPr lang="en-US" altLang="zh-CN" sz="2000" dirty="0"/>
          </a:p>
        </p:txBody>
      </p:sp>
      <p:sp>
        <p:nvSpPr>
          <p:cNvPr id="9" name="QC_6_AN.459_1#f88d2f7db.bracket?vja=1&amp;pid=2961fbb98&amp;color=0,0,0&amp;vpa=194&amp;vtp=1"/>
          <p:cNvSpPr/>
          <p:nvPr/>
        </p:nvSpPr>
        <p:spPr>
          <a:xfrm>
            <a:off x="1303401" y="4497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460_1#f88d2f7db?vja=1&amp;pid=2961fbb98&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difficulties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passion并结合语境可知，家庭经济困难且缺乏教育资源的亚历克斯在社区的帮助下克服了困难，找到了自己的热爱，所以此处是指希望总是存在的。故选C项。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
        <p:nvSpPr>
          <p:cNvPr id="2" name="QM_5_BD.461_1#cbf9c1194?vja=1&amp;pid=fb97c5b4c&amp;color=0,0,0&amp;vtp=1&amp;bt=1"/>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[全国新课标Ⅰ2024年1月·浙江]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supermarkets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multi-buy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extra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sense.Either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heavy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home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fresh.</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charities—they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money.If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quantities,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（单独）</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pocket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disappointed.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supermarkets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waste.Consumers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sausages,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sometimes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packs.Even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sausage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day.</a:t>
            </a:r>
            <a:endParaRPr lang="en-US" altLang="zh-CN" sz="2000" dirty="0"/>
          </a:p>
          <a:p>
            <a:pPr algn="just">
              <a:lnSpc>
                <a:spcPct val="125000"/>
              </a:lnSpc>
            </a:pPr>
            <a:endParaRPr lang="en-US" altLang="zh-CN" sz="2000" dirty="0"/>
          </a:p>
        </p:txBody>
      </p:sp>
      <p:sp>
        <p:nvSpPr>
          <p:cNvPr id="3" name="QM_5_AN.462_1#cbf9c1194.blank?vja=1&amp;pid=fb97c5b4c&amp;color=0,0,0&amp;vpa=195&amp;vtp=1"/>
          <p:cNvSpPr/>
          <p:nvPr/>
        </p:nvSpPr>
        <p:spPr>
          <a:xfrm>
            <a:off x="10277539" y="1242900"/>
            <a:ext cx="1084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benefit</a:t>
            </a:r>
            <a:endParaRPr lang="en-US" altLang="zh-CN" sz="2000" dirty="0"/>
          </a:p>
        </p:txBody>
      </p:sp>
      <p:sp>
        <p:nvSpPr>
          <p:cNvPr id="4" name="QM_5_AN.463_1#cbf9c1194.blank?vja=1&amp;pid=fb97c5b4c&amp;color=0,0,0&amp;vpa=196&amp;vtp=1"/>
          <p:cNvSpPr/>
          <p:nvPr/>
        </p:nvSpPr>
        <p:spPr>
          <a:xfrm>
            <a:off x="2286064" y="2004900"/>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or</a:t>
            </a:r>
            <a:endParaRPr lang="en-US" altLang="zh-CN" sz="2000" dirty="0"/>
          </a:p>
        </p:txBody>
      </p:sp>
      <p:sp>
        <p:nvSpPr>
          <p:cNvPr id="5" name="QM_5_AN.464_1#cbf9c1194.blank?vja=1&amp;pid=fb97c5b4c&amp;color=0,0,0&amp;vpa=197&amp;vtp=1"/>
          <p:cNvSpPr/>
          <p:nvPr/>
        </p:nvSpPr>
        <p:spPr>
          <a:xfrm>
            <a:off x="8994648" y="2385900"/>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6" name="QM_5_AN.465_1#cbf9c1194.blank?vja=1&amp;pid=fb97c5b4c&amp;color=0,0,0&amp;vpa=198&amp;vtp=1"/>
          <p:cNvSpPr/>
          <p:nvPr/>
        </p:nvSpPr>
        <p:spPr>
          <a:xfrm>
            <a:off x="998601" y="3147900"/>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7" name="QM_5_AN.466_1#cbf9c1194.blank?vja=1&amp;pid=fb97c5b4c&amp;color=0,0,0&amp;vpa=199&amp;vtp=1"/>
          <p:cNvSpPr/>
          <p:nvPr/>
        </p:nvSpPr>
        <p:spPr>
          <a:xfrm>
            <a:off x="985901" y="4290900"/>
            <a:ext cx="9413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criticism</a:t>
            </a:r>
            <a:endParaRPr lang="en-US" altLang="zh-CN" sz="2000" dirty="0"/>
          </a:p>
        </p:txBody>
      </p:sp>
      <p:sp>
        <p:nvSpPr>
          <p:cNvPr id="8" name="QM_5_AN.467_1#cbf9c1194.blank?vja=1&amp;pid=fb97c5b4c&amp;color=0,0,0&amp;vpa=200&amp;vtp=1"/>
          <p:cNvSpPr/>
          <p:nvPr/>
        </p:nvSpPr>
        <p:spPr>
          <a:xfrm>
            <a:off x="4373309" y="5052900"/>
            <a:ext cx="115112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offered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61_1#cbf9c1194?vja=1&amp;pid=fb97c5b4c&amp;color=0,0,0&amp;vtp=1&amp;bt=1">
            <a:extLst>
              <a:ext uri="{FF2B5EF4-FFF2-40B4-BE49-F238E27FC236}">
                <a16:creationId xmlns:a16="http://schemas.microsoft.com/office/drawing/2014/main" id="{B586D7A5-20F7-4018-D8D2-9C9CB638F546}"/>
              </a:ext>
            </a:extLst>
          </p:cNvPr>
          <p:cNvSpPr/>
          <p:nvPr/>
        </p:nvSpPr>
        <p:spPr>
          <a:xfrm>
            <a:off x="722376" y="900000"/>
            <a:ext cx="10753344" cy="2247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If</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supermarket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quantities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easier.Over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supermarkets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chicken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packs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separate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portions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（份）.</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section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fresh.</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forward-looking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5_EX.472_1#cbf9c1194?vja=1&amp;pid=fb97c5b4c&amp;color=0,0,0&amp;vtp=1">
            <a:extLst>
              <a:ext uri="{FF2B5EF4-FFF2-40B4-BE49-F238E27FC236}">
                <a16:creationId xmlns:a16="http://schemas.microsoft.com/office/drawing/2014/main" id="{F726402F-49C4-BB25-7F7D-4714886BA8FA}"/>
              </a:ext>
            </a:extLst>
          </p:cNvPr>
          <p:cNvSpPr/>
          <p:nvPr/>
        </p:nvSpPr>
        <p:spPr>
          <a:xfrm>
            <a:off x="722376" y="3188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文章讨论了超市里家庭装商品对个人消费者的影响。作者指出大包装量产品的促销活动可能导致个人消费者的浪费和不便，提倡超市提供小包装产品以满足不同顾客的需求。</a:t>
            </a:r>
            <a:endParaRPr lang="en-US" altLang="zh-CN" sz="2000" dirty="0"/>
          </a:p>
        </p:txBody>
      </p:sp>
      <p:sp>
        <p:nvSpPr>
          <p:cNvPr id="4" name="QM_5_AN.468_1#cbf9c1194.blank?vja=1&amp;pid=fb97c5b4c&amp;color=0,0,0&amp;vpa=201&amp;vtp=1">
            <a:extLst>
              <a:ext uri="{FF2B5EF4-FFF2-40B4-BE49-F238E27FC236}">
                <a16:creationId xmlns:a16="http://schemas.microsoft.com/office/drawing/2014/main" id="{1705DD17-DC39-97CC-6702-AE9E39CF662A}"/>
              </a:ext>
            </a:extLst>
          </p:cNvPr>
          <p:cNvSpPr/>
          <p:nvPr/>
        </p:nvSpPr>
        <p:spPr>
          <a:xfrm>
            <a:off x="4997323" y="1242900"/>
            <a:ext cx="1338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started</a:t>
            </a:r>
            <a:endParaRPr lang="en-US" altLang="zh-CN" sz="2000" dirty="0"/>
          </a:p>
        </p:txBody>
      </p:sp>
      <p:sp>
        <p:nvSpPr>
          <p:cNvPr id="5" name="QM_5_AN.469_1#cbf9c1194.blank?vja=1&amp;pid=fb97c5b4c&amp;color=0,0,0&amp;vpa=202&amp;vtp=1">
            <a:extLst>
              <a:ext uri="{FF2B5EF4-FFF2-40B4-BE49-F238E27FC236}">
                <a16:creationId xmlns:a16="http://schemas.microsoft.com/office/drawing/2014/main" id="{42C2D5FF-AF74-AB7E-0F3D-97E60A4D3AAF}"/>
              </a:ext>
            </a:extLst>
          </p:cNvPr>
          <p:cNvSpPr/>
          <p:nvPr/>
        </p:nvSpPr>
        <p:spPr>
          <a:xfrm>
            <a:off x="985901" y="1611200"/>
            <a:ext cx="958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designed</a:t>
            </a:r>
            <a:endParaRPr lang="en-US" altLang="zh-CN" sz="2000" dirty="0"/>
          </a:p>
        </p:txBody>
      </p:sp>
      <p:sp>
        <p:nvSpPr>
          <p:cNvPr id="6" name="QM_5_AN.470_1#cbf9c1194.blank?vja=1&amp;pid=fb97c5b4c&amp;color=0,0,0&amp;vpa=203&amp;vtp=1">
            <a:extLst>
              <a:ext uri="{FF2B5EF4-FFF2-40B4-BE49-F238E27FC236}">
                <a16:creationId xmlns:a16="http://schemas.microsoft.com/office/drawing/2014/main" id="{4078627C-2F02-EFC9-3944-A2189DA45494}"/>
              </a:ext>
            </a:extLst>
          </p:cNvPr>
          <p:cNvSpPr/>
          <p:nvPr/>
        </p:nvSpPr>
        <p:spPr>
          <a:xfrm>
            <a:off x="2827401" y="2004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7" name="QM_5_AN.471_1#cbf9c1194.blank?vja=1&amp;pid=fb97c5b4c&amp;color=0,0,0&amp;vpa=204&amp;vtp=1">
            <a:extLst>
              <a:ext uri="{FF2B5EF4-FFF2-40B4-BE49-F238E27FC236}">
                <a16:creationId xmlns:a16="http://schemas.microsoft.com/office/drawing/2014/main" id="{EFA62607-78C3-126F-C6FD-430AE46C2DBD}"/>
              </a:ext>
            </a:extLst>
          </p:cNvPr>
          <p:cNvSpPr/>
          <p:nvPr/>
        </p:nvSpPr>
        <p:spPr>
          <a:xfrm>
            <a:off x="8079994" y="2385900"/>
            <a:ext cx="522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ones</a:t>
            </a:r>
            <a:endParaRPr lang="en-US" altLang="zh-CN" sz="2000" dirty="0"/>
          </a:p>
        </p:txBody>
      </p:sp>
    </p:spTree>
    <p:extLst>
      <p:ext uri="{BB962C8B-B14F-4D97-AF65-F5344CB8AC3E}">
        <p14:creationId xmlns:p14="http://schemas.microsoft.com/office/powerpoint/2010/main" val="4140319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B_6_BD.473_1#1a077c472?vja=1&amp;pid=cbf9c119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3" name="QB_6_AN.474_1#1a077c472.blank?vja=1&amp;pid=cbf9c1194&amp;color=0,0,0&amp;vpa=205&amp;vtp=1"/>
          <p:cNvSpPr/>
          <p:nvPr/>
        </p:nvSpPr>
        <p:spPr>
          <a:xfrm>
            <a:off x="1049401" y="858013"/>
            <a:ext cx="1084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benefit</a:t>
            </a:r>
            <a:endParaRPr lang="en-US" altLang="zh-CN" sz="2000" dirty="0"/>
          </a:p>
        </p:txBody>
      </p:sp>
      <p:sp>
        <p:nvSpPr>
          <p:cNvPr id="4" name="QB_6_AS.475_1#1a077c472?vja=1&amp;pid=cbf9c1194&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句意为：然而，如果你只买一个，多买一些以获得价格优惠似乎并不合理。分析句子结构可知，主句中已有谓语doesn’t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sense，此处应用非谓语动词。根据buying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extra和from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reductions可知，多买是为了享受降价，所以应用不定式作目的状语。故填to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benefit。</a:t>
            </a:r>
            <a:endParaRPr lang="en-US" altLang="zh-CN" sz="2200" dirty="0"/>
          </a:p>
        </p:txBody>
      </p:sp>
      <p:sp>
        <p:nvSpPr>
          <p:cNvPr id="5" name="QB_6_BD.476_1#68a005c68?vja=1&amp;pid=cbf9c1194&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77_1#68a005c68.blank?vja=1&amp;pid=cbf9c1194&amp;color=0,0,0&amp;vpa=206&amp;vtp=1"/>
          <p:cNvSpPr/>
          <p:nvPr/>
        </p:nvSpPr>
        <p:spPr>
          <a:xfrm>
            <a:off x="1011301" y="2453259"/>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or</a:t>
            </a:r>
            <a:endParaRPr lang="en-US" altLang="zh-CN" sz="2000" dirty="0"/>
          </a:p>
        </p:txBody>
      </p:sp>
      <p:sp>
        <p:nvSpPr>
          <p:cNvPr id="7" name="QB_6_AS.478_1#68a005c68?vja=1&amp;pid=cbf9c1194&amp;color=0,0,0&amp;vtp=1"/>
          <p:cNvSpPr/>
          <p:nvPr/>
        </p:nvSpPr>
        <p:spPr>
          <a:xfrm>
            <a:off x="722376" y="29160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句意为：要么你买的东西太重而无法带回家，要么你无法在你买的东西还新鲜的时候用完它们。分析句子结构可知，此处表示两种情况的并列，应使用either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结构。固定搭配either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意为“要么</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要么</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”。故填or。</a:t>
            </a:r>
            <a:endParaRPr lang="en-US" altLang="zh-CN" sz="2200" dirty="0"/>
          </a:p>
        </p:txBody>
      </p:sp>
      <p:sp>
        <p:nvSpPr>
          <p:cNvPr id="8" name="QB_6_BD.479_1#cbd5e516a?vja=1&amp;pid=cbf9c1194&amp;color=0,0,0&amp;vtp=1"/>
          <p:cNvSpPr/>
          <p:nvPr/>
        </p:nvSpPr>
        <p:spPr>
          <a:xfrm>
            <a:off x="722376" y="40915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6_AN.480_1#cbd5e516a.blank?vja=1&amp;pid=cbf9c1194&amp;color=0,0,0&amp;vpa=207&amp;vtp=1"/>
          <p:cNvSpPr/>
          <p:nvPr/>
        </p:nvSpPr>
        <p:spPr>
          <a:xfrm>
            <a:off x="1024001" y="4053459"/>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10" name="QB_6_AS.481_1#cbd5e516a?vja=1&amp;pid=cbf9c1194&amp;color=0,0,0&amp;vtp=1"/>
          <p:cNvSpPr/>
          <p:nvPr/>
        </p:nvSpPr>
        <p:spPr>
          <a:xfrm>
            <a:off x="722376" y="45162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然，商店不是慈善机构——它们以最赚钱的方式给商品定价。分析句子结构可知，设空处引导限制性定语从句，从句中缺少主语，且先行词是way，指物，所以应用关系代词that或which引导该从句。故填that/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98&amp;si=98">
    <p:spTree>
      <p:nvGrpSpPr>
        <p:cNvPr id="1" name=""/>
        <p:cNvGrpSpPr/>
        <p:nvPr/>
      </p:nvGrpSpPr>
      <p:grpSpPr>
        <a:xfrm>
          <a:off x="0" y="0"/>
          <a:ext cx="0" cy="0"/>
          <a:chOff x="0" y="0"/>
          <a:chExt cx="0" cy="0"/>
        </a:xfrm>
      </p:grpSpPr>
      <p:sp>
        <p:nvSpPr>
          <p:cNvPr id="2" name="QB_6_BD.482_1#a65bb1f61?vja=1&amp;pid=cbf9c119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3" name="QB_6_AN.483_1#a65bb1f61.blank?vja=1&amp;pid=cbf9c1194&amp;color=0,0,0&amp;vpa=208&amp;vtp=1"/>
          <p:cNvSpPr/>
          <p:nvPr/>
        </p:nvSpPr>
        <p:spPr>
          <a:xfrm>
            <a:off x="1062101" y="858013"/>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4" name="QB_6_AS.484_1#a65bb1f61?vja=1&amp;pid=cbf9c1194&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句意为：如果商店的大多数顾客乐意购买更大包装量的商品，那商店就会推销这种商品。分析句子结构可知，设空处引导的表语从句缺少promote的宾语，且宾语指事物，表示“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的东西”。故填what。</a:t>
            </a:r>
            <a:endParaRPr lang="en-US" altLang="zh-CN" sz="2200" dirty="0"/>
          </a:p>
        </p:txBody>
      </p:sp>
      <p:sp>
        <p:nvSpPr>
          <p:cNvPr id="5" name="QB_6_BD.485_1#9933bdd82?vja=1&amp;pid=cbf9c1194&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6_AN.486_1#9933bdd82.blank?vja=1&amp;pid=cbf9c1194&amp;color=0,0,0&amp;vpa=209&amp;vtp=1"/>
          <p:cNvSpPr/>
          <p:nvPr/>
        </p:nvSpPr>
        <p:spPr>
          <a:xfrm>
            <a:off x="1049401" y="2465959"/>
            <a:ext cx="9413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criticism</a:t>
            </a:r>
            <a:endParaRPr lang="en-US" altLang="zh-CN" sz="2000" dirty="0"/>
          </a:p>
        </p:txBody>
      </p:sp>
      <p:sp>
        <p:nvSpPr>
          <p:cNvPr id="7" name="QB_6_AS.487_1#9933bdd82?vja=1&amp;pid=cbf9c1194&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句意为：许多超市不再进行“买一送一”的促销活动，因为有人批评这些活动会导致浪费。根据空前的because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of和定冠词the可知，设空处应该用criticize的名词形式作of的宾语。故填criticism。</a:t>
            </a:r>
            <a:endParaRPr lang="en-US" altLang="zh-CN" sz="2200" dirty="0"/>
          </a:p>
        </p:txBody>
      </p:sp>
      <p:sp>
        <p:nvSpPr>
          <p:cNvPr id="8" name="QB_6_BD.488_1#f7b67ea66?vja=1&amp;pid=cbf9c1194&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6_AN.489_1#f7b67ea66.blank?vja=1&amp;pid=cbf9c1194&amp;color=0,0,0&amp;vpa=210&amp;vtp=1"/>
          <p:cNvSpPr/>
          <p:nvPr/>
        </p:nvSpPr>
        <p:spPr>
          <a:xfrm>
            <a:off x="1011301" y="4078859"/>
            <a:ext cx="115112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offered</a:t>
            </a:r>
            <a:endParaRPr lang="en-US" altLang="zh-CN" sz="2000" dirty="0"/>
          </a:p>
        </p:txBody>
      </p:sp>
      <p:sp>
        <p:nvSpPr>
          <p:cNvPr id="10" name="QB_6_AS.490_1#f7b67ea66?vja=1&amp;pid=cbf9c1194&amp;color=0,0,0&amp;vtp=1"/>
          <p:cNvSpPr/>
          <p:nvPr/>
        </p:nvSpPr>
        <p:spPr>
          <a:xfrm>
            <a:off x="722376" y="45416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句意为：然而，一包香肠能便宜几美分固然不错，但如果有时能以更小的包装出售，那就更好了。情态动词could后须接动词原形，they指代上文中的sausages，与动词offer之间是被动关系，此处应用被动语态，故填be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offered。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99&amp;si=99">
    <p:spTree>
      <p:nvGrpSpPr>
        <p:cNvPr id="1" name=""/>
        <p:cNvGrpSpPr/>
        <p:nvPr/>
      </p:nvGrpSpPr>
      <p:grpSpPr>
        <a:xfrm>
          <a:off x="0" y="0"/>
          <a:ext cx="0" cy="0"/>
          <a:chOff x="0" y="0"/>
          <a:chExt cx="0" cy="0"/>
        </a:xfrm>
      </p:grpSpPr>
      <p:sp>
        <p:nvSpPr>
          <p:cNvPr id="2" name="QB_6_BD.491_1#feaed2cc2?vja=1&amp;pid=cbf9c119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3" name="QB_6_AN.492_1#feaed2cc2.blank?vja=1&amp;pid=cbf9c1194&amp;color=0,0,0&amp;vpa=211&amp;vtp=1"/>
          <p:cNvSpPr/>
          <p:nvPr/>
        </p:nvSpPr>
        <p:spPr>
          <a:xfrm>
            <a:off x="1049401" y="858013"/>
            <a:ext cx="1338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started</a:t>
            </a:r>
            <a:endParaRPr lang="en-US" altLang="zh-CN" sz="2000" dirty="0"/>
          </a:p>
        </p:txBody>
      </p:sp>
      <p:sp>
        <p:nvSpPr>
          <p:cNvPr id="4" name="QB_6_AS.493_1#feaed2cc2?vja=1&amp;pid=cbf9c1194&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句意为：在过去的两年，一些超市开始出售包装设计为两半，每半各装一份的鸡肉或沙拉。分析句子结构可知，设空处在句中作谓语，且根据Over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years可知，此处应用现在完成时；主语supermarkets为复数，故填have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started。</a:t>
            </a:r>
            <a:endParaRPr lang="en-US" altLang="zh-CN" sz="2200" dirty="0"/>
          </a:p>
        </p:txBody>
      </p:sp>
      <p:sp>
        <p:nvSpPr>
          <p:cNvPr id="5" name="QB_6_BD.494_1#f3a903877?vja=1&amp;pid=cbf9c1194&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6_AN.495_1#f3a903877.blank?vja=1&amp;pid=cbf9c1194&amp;color=0,0,0&amp;vpa=212&amp;vtp=1"/>
          <p:cNvSpPr/>
          <p:nvPr/>
        </p:nvSpPr>
        <p:spPr>
          <a:xfrm>
            <a:off x="1049401" y="2440559"/>
            <a:ext cx="958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designed</a:t>
            </a:r>
            <a:endParaRPr lang="en-US" altLang="zh-CN" sz="2000" dirty="0"/>
          </a:p>
        </p:txBody>
      </p:sp>
      <p:sp>
        <p:nvSpPr>
          <p:cNvPr id="7" name="QB_6_AS.496_1#f3a903877?vja=1&amp;pid=cbf9c1194&amp;color=0,0,0&amp;vtp=1"/>
          <p:cNvSpPr/>
          <p:nvPr/>
        </p:nvSpPr>
        <p:spPr>
          <a:xfrm>
            <a:off x="722376" y="2916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句意见上一题解析。分析句子结构可知，本句已有谓语have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started，此处应用非谓语动词；design与packs构成逻辑上的被动关系，此处应用过去分词作定语。</a:t>
            </a:r>
            <a:endParaRPr lang="en-US" altLang="zh-CN" sz="2200" dirty="0"/>
          </a:p>
        </p:txBody>
      </p:sp>
      <p:sp>
        <p:nvSpPr>
          <p:cNvPr id="8" name="QB_6_BD.497_1#98e14d8ee?vja=1&amp;pid=cbf9c1194&amp;color=0,0,0&amp;vtp=1"/>
          <p:cNvSpPr/>
          <p:nvPr/>
        </p:nvSpPr>
        <p:spPr>
          <a:xfrm>
            <a:off x="722376" y="3723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6_AN.498_1#98e14d8ee.blank?vja=1&amp;pid=cbf9c1194&amp;color=0,0,0&amp;vpa=213&amp;vtp=1"/>
          <p:cNvSpPr/>
          <p:nvPr/>
        </p:nvSpPr>
        <p:spPr>
          <a:xfrm>
            <a:off x="1024001" y="3685159"/>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0" name="QB_6_AS.499_1#98e14d8ee?vja=1&amp;pid=cbf9c1194&amp;color=0,0,0&amp;vtp=1"/>
          <p:cNvSpPr/>
          <p:nvPr/>
        </p:nvSpPr>
        <p:spPr>
          <a:xfrm>
            <a:off x="722376" y="41479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句意为：然后，当你食用其中一半时，另一半还保持着新鲜。此处为“one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”结构，意为“一个</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，另一个</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”，故填the。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B_6_BD.500_1#05644de00?vja=1&amp;pid=cbf9c119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6_AN.501_1#05644de00.blank?vja=1&amp;pid=cbf9c1194&amp;color=0,0,0&amp;vpa=214&amp;vtp=1"/>
          <p:cNvSpPr/>
          <p:nvPr/>
        </p:nvSpPr>
        <p:spPr>
          <a:xfrm>
            <a:off x="1138301" y="858013"/>
            <a:ext cx="522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ones</a:t>
            </a:r>
            <a:endParaRPr lang="en-US" altLang="zh-CN" sz="2000" dirty="0"/>
          </a:p>
        </p:txBody>
      </p:sp>
      <p:sp>
        <p:nvSpPr>
          <p:cNvPr id="4" name="QB_6_AS.502_1#05644de00?vja=1&amp;pid=cbf9c1194&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谁知道呢，也许一些更有远见的超市还会推出一整套“只为你”的包装尺寸，并提供特价优惠。分析句子结构并结合句意可知，设空处指代超市，supermarket为可数名词，由some可知，应用复数形式。故填on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O_5_BD.503_1#b0f55eced?vja=1&amp;pid=e37c5ae67&amp;color=0,0,0&amp;vtp=1&amp;bt=1"/>
          <p:cNvSpPr/>
          <p:nvPr/>
        </p:nvSpPr>
        <p:spPr>
          <a:xfrm>
            <a:off x="722376" y="896112"/>
            <a:ext cx="10753344" cy="4953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2000" b="0" i="0">
                <a:solidFill>
                  <a:srgbClr val="000000"/>
                </a:solidFill>
                <a:latin typeface="Times New Roman" pitchFamily="34" charset="0"/>
                <a:ea typeface="微软雅黑" pitchFamily="34" charset="-122"/>
                <a:cs typeface="Times New Roman" pitchFamily="34" charset="-120"/>
              </a:rPr>
              <a:t>使之构成一篇完整的短文。</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Netherlands,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Ⅱ.</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terrible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German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occupation,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Netherlands.People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hungry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（可食用的）,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tulip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bulbs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（郁金香球茎）,</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potatoes.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tulip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Albert,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tulip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bulbs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hungriest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villagers.For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tulips.By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bulbs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stealing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food.</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03_1#b0f55eced?vja=1&amp;pid=e37c5ae67&amp;color=0,0,0&amp;vtp=1&amp;bt=1">
            <a:extLst>
              <a:ext uri="{FF2B5EF4-FFF2-40B4-BE49-F238E27FC236}">
                <a16:creationId xmlns:a16="http://schemas.microsoft.com/office/drawing/2014/main" id="{FF2AF882-AB90-1CFB-110F-ED3D011BF7F5}"/>
              </a:ext>
            </a:extLst>
          </p:cNvPr>
          <p:cNvSpPr/>
          <p:nvPr/>
        </p:nvSpPr>
        <p:spPr>
          <a:xfrm>
            <a:off x="722376" y="781399"/>
            <a:ext cx="10753344" cy="5295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anose="02010600030101010101" pitchFamily="2" charset="-122"/>
                <a:ea typeface="微软雅黑" pitchFamily="34" charset="-122"/>
                <a:cs typeface="Times New Roma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announced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destruction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dangers.My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seized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（铁铲）</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nervous.Over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Germans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whispered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bulbs.But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stolen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them.Angry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screaming,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stolen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tulip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bulbs!”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doorway,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Albert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stumbled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leg.</a:t>
            </a:r>
            <a:endParaRPr lang="en-US" altLang="zh-CN" sz="2000" dirty="0"/>
          </a:p>
          <a:p>
            <a:pPr>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注意：续写词数应为150个左右。</a:t>
            </a:r>
            <a:endParaRPr lang="en-US" altLang="zh-CN" sz="2000" dirty="0"/>
          </a:p>
          <a:p>
            <a:pPr>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Fortunately,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Albert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slowly.____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Albert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bulbs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thieves._____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a:t>
            </a:r>
            <a:r>
              <a:rPr lang="en-US" altLang="zh-CN" sz="100" b="0" i="0" kern="0" spc="-99900" dirty="0">
                <a:solidFill>
                  <a:srgbClr val="FFFFFF"/>
                </a:solidFill>
                <a:latin typeface="Times New Roman" pitchFamily="34" charset="0"/>
                <a:ea typeface="微软雅黑" pitchFamily="34" charset="-122"/>
                <a:cs typeface="Times New Roman" pitchFamily="34" charset="-120"/>
              </a:rPr>
              <a:t>#1.2.2</a:t>
            </a:r>
            <a:endParaRPr lang="en-US" altLang="zh-CN" sz="2000" dirty="0"/>
          </a:p>
        </p:txBody>
      </p:sp>
    </p:spTree>
    <p:extLst>
      <p:ext uri="{BB962C8B-B14F-4D97-AF65-F5344CB8AC3E}">
        <p14:creationId xmlns:p14="http://schemas.microsoft.com/office/powerpoint/2010/main" val="1713153947"/>
      </p:ext>
    </p:extLst>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21</TotalTime>
  <Words>11972</Words>
  <Application>Microsoft Office PowerPoint</Application>
  <PresentationFormat>宽屏</PresentationFormat>
  <Paragraphs>786</Paragraphs>
  <Slides>103</Slides>
  <Notes>90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103</vt:i4>
      </vt:variant>
    </vt:vector>
  </HeadingPairs>
  <TitlesOfParts>
    <vt:vector size="112" baseType="lpstr">
      <vt:lpstr>仿宋</vt:lpstr>
      <vt:lpstr>汉仪舒圆黑简体</vt:lpstr>
      <vt:lpstr>SimSun</vt:lpstr>
      <vt:lpstr>微软雅黑</vt:lpstr>
      <vt:lpstr>Arial</vt:lpstr>
      <vt:lpstr>Calibri</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SSW</cp:lastModifiedBy>
  <cp:revision>4</cp:revision>
  <dcterms:created xsi:type="dcterms:W3CDTF">2025-10-23T00:07:07Z</dcterms:created>
  <dcterms:modified xsi:type="dcterms:W3CDTF">2025-10-23T00:38:36Z</dcterms:modified>
  <cp:category/>
  <cp:contentStatus/>
</cp:coreProperties>
</file>